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258" r:id="rId2"/>
    <p:sldId id="296" r:id="rId3"/>
    <p:sldId id="298" r:id="rId4"/>
    <p:sldId id="299" r:id="rId5"/>
    <p:sldId id="268" r:id="rId6"/>
    <p:sldId id="300" r:id="rId7"/>
    <p:sldId id="297" r:id="rId8"/>
    <p:sldId id="301" r:id="rId9"/>
    <p:sldId id="302" r:id="rId10"/>
    <p:sldId id="304" r:id="rId11"/>
    <p:sldId id="305" r:id="rId12"/>
    <p:sldId id="320" r:id="rId13"/>
    <p:sldId id="308" r:id="rId14"/>
    <p:sldId id="321" r:id="rId15"/>
    <p:sldId id="309" r:id="rId16"/>
    <p:sldId id="310" r:id="rId17"/>
    <p:sldId id="312" r:id="rId18"/>
    <p:sldId id="311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06" r:id="rId27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3FD00"/>
    <a:srgbClr val="44F926"/>
    <a:srgbClr val="35B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1"/>
    <p:restoredTop sz="90874"/>
  </p:normalViewPr>
  <p:slideViewPr>
    <p:cSldViewPr>
      <p:cViewPr varScale="1">
        <p:scale>
          <a:sx n="100" d="100"/>
          <a:sy n="100" d="100"/>
        </p:scale>
        <p:origin x="1608" y="16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E458211-A342-E34B-BEA2-A5562422FDA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DBC837E-C11E-4D44-ABE2-87231947060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03099F6A-95F6-D04C-872B-F37E239FC6F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5B36770A-D438-7D43-903D-95D52F3DE6F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fld id="{73EA52F5-8C26-C84E-8C23-96EEDFAAC74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>
            <a:extLst>
              <a:ext uri="{FF2B5EF4-FFF2-40B4-BE49-F238E27FC236}">
                <a16:creationId xmlns:a16="http://schemas.microsoft.com/office/drawing/2014/main" id="{294DCAE0-2374-8843-B800-B7C883599D5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7171" name="Rectangle 1027">
            <a:extLst>
              <a:ext uri="{FF2B5EF4-FFF2-40B4-BE49-F238E27FC236}">
                <a16:creationId xmlns:a16="http://schemas.microsoft.com/office/drawing/2014/main" id="{32D782BA-6A75-084A-8943-7A5E35EE88D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7172" name="Rectangle 1028">
            <a:extLst>
              <a:ext uri="{FF2B5EF4-FFF2-40B4-BE49-F238E27FC236}">
                <a16:creationId xmlns:a16="http://schemas.microsoft.com/office/drawing/2014/main" id="{9AB73AD2-AA4D-1F4E-83EB-3ECC7C2A017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1029">
            <a:extLst>
              <a:ext uri="{FF2B5EF4-FFF2-40B4-BE49-F238E27FC236}">
                <a16:creationId xmlns:a16="http://schemas.microsoft.com/office/drawing/2014/main" id="{82574750-1403-B640-BECD-516BDFA3229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174" name="Rectangle 1030">
            <a:extLst>
              <a:ext uri="{FF2B5EF4-FFF2-40B4-BE49-F238E27FC236}">
                <a16:creationId xmlns:a16="http://schemas.microsoft.com/office/drawing/2014/main" id="{433E6E24-7376-064F-94EC-53BC9A08AEA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7175" name="Rectangle 1031">
            <a:extLst>
              <a:ext uri="{FF2B5EF4-FFF2-40B4-BE49-F238E27FC236}">
                <a16:creationId xmlns:a16="http://schemas.microsoft.com/office/drawing/2014/main" id="{DBDC25E7-4212-FE48-8454-7A60161502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fld id="{F0807986-3646-4F47-BB8E-719B52C211E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07986-3646-4F47-BB8E-719B52C211E4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2249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ectangle 12">
            <a:extLst>
              <a:ext uri="{FF2B5EF4-FFF2-40B4-BE49-F238E27FC236}">
                <a16:creationId xmlns:a16="http://schemas.microsoft.com/office/drawing/2014/main" id="{587F4EC2-2570-8243-9BF4-B56EA6CB5C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6800" y="144780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/>
              <a:t>Click to edit presentation title</a:t>
            </a:r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63ED65A4-8D8D-9440-A455-4F82ABA873B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76400" y="3794125"/>
            <a:ext cx="6934200" cy="18446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zh-CN" noProof="0"/>
              <a:t>Click to edit presenter</a:t>
            </a:r>
          </a:p>
        </p:txBody>
      </p:sp>
      <p:sp>
        <p:nvSpPr>
          <p:cNvPr id="4151" name="Rectangle 55">
            <a:extLst>
              <a:ext uri="{FF2B5EF4-FFF2-40B4-BE49-F238E27FC236}">
                <a16:creationId xmlns:a16="http://schemas.microsoft.com/office/drawing/2014/main" id="{0203EA46-CCA6-264C-A0DD-BC9479F636E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200" y="6075363"/>
            <a:ext cx="9094788" cy="5397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zh-CN" altLang="zh-CN"/>
          </a:p>
        </p:txBody>
      </p:sp>
      <p:pic>
        <p:nvPicPr>
          <p:cNvPr id="24" name="Picture 47" descr="校徽-大连理工大学学校办公室">
            <a:extLst>
              <a:ext uri="{FF2B5EF4-FFF2-40B4-BE49-F238E27FC236}">
                <a16:creationId xmlns:a16="http://schemas.microsoft.com/office/drawing/2014/main" id="{5B24D2BC-CF61-FC4D-BC7F-BAC595CF618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6" t="7503" r="18224" b="6549"/>
          <a:stretch/>
        </p:blipFill>
        <p:spPr bwMode="auto">
          <a:xfrm>
            <a:off x="422776" y="6338605"/>
            <a:ext cx="419340" cy="41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9" descr="Portfólio - Johnny Salman | Identidade visual, Ilustrações, Identidade">
            <a:extLst>
              <a:ext uri="{FF2B5EF4-FFF2-40B4-BE49-F238E27FC236}">
                <a16:creationId xmlns:a16="http://schemas.microsoft.com/office/drawing/2014/main" id="{37F636FA-D9DA-E644-8881-A242DB5D5CE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11908" r="25445" b="8978"/>
          <a:stretch/>
        </p:blipFill>
        <p:spPr bwMode="auto">
          <a:xfrm>
            <a:off x="976700" y="6340914"/>
            <a:ext cx="321857" cy="4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1" descr="Joint Symposium “History for Physics” at the Max Planck Institute for Gravitational  Physics in Potsdam">
            <a:extLst>
              <a:ext uri="{FF2B5EF4-FFF2-40B4-BE49-F238E27FC236}">
                <a16:creationId xmlns:a16="http://schemas.microsoft.com/office/drawing/2014/main" id="{E555A7D3-A675-9440-9AD0-077C42D289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9" b="18725"/>
          <a:stretch/>
        </p:blipFill>
        <p:spPr bwMode="auto">
          <a:xfrm>
            <a:off x="1425111" y="6342684"/>
            <a:ext cx="1358103" cy="4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7F530-C86D-0F49-A510-60911FA7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4172425-F8F0-274A-A9D8-52E4EA220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EBF77C-0DD9-C54F-BBCD-84262872A4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A262F5-6279-FD4F-8418-2A09C4747AE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427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FACEB2-90AC-2D45-92B2-268AA7287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58050" y="304800"/>
            <a:ext cx="2266950" cy="56340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BA2C30-C891-3249-9510-403C89058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648450" cy="56340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992DF4-DD7B-E64F-BB47-19F76C8F04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17275C-1834-D240-8ED1-5D841A93FC0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2914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B160F2-30EC-F14A-BE34-30D626886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90678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CA9FE7-F603-F444-B085-3464F8E0D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925" y="1133475"/>
            <a:ext cx="4275138" cy="4805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9223E2-0A66-B64E-BD36-465A5180A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7463" y="1133475"/>
            <a:ext cx="4275137" cy="4805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162EE0F-4D7B-0247-9B00-1BE63DCAC7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9413" y="6337300"/>
            <a:ext cx="1416050" cy="381000"/>
          </a:xfrm>
        </p:spPr>
        <p:txBody>
          <a:bodyPr/>
          <a:lstStyle>
            <a:lvl1pPr>
              <a:defRPr/>
            </a:lvl1pPr>
          </a:lstStyle>
          <a:p>
            <a:fld id="{9A7E87E5-576D-E142-BE00-3B272E6BCF6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9033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标题，剪贴画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6B4F7F-7249-6241-884E-1125B2C0E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90678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联机映像占位符 2">
            <a:extLst>
              <a:ext uri="{FF2B5EF4-FFF2-40B4-BE49-F238E27FC236}">
                <a16:creationId xmlns:a16="http://schemas.microsoft.com/office/drawing/2014/main" id="{717BAC72-3391-2F47-9513-56426810298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69925" y="1133475"/>
            <a:ext cx="4275138" cy="48053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C59536-87E6-D642-8274-3DBEBCA34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7463" y="1133475"/>
            <a:ext cx="4275137" cy="4805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BB9E52-FECA-E24A-95D8-0D70D51B7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9413" y="6337300"/>
            <a:ext cx="1416050" cy="381000"/>
          </a:xfrm>
        </p:spPr>
        <p:txBody>
          <a:bodyPr/>
          <a:lstStyle>
            <a:lvl1pPr>
              <a:defRPr/>
            </a:lvl1pPr>
          </a:lstStyle>
          <a:p>
            <a:fld id="{E895085C-F567-8B42-AE73-90EF5D4A45E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1868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48F1D4-E2E3-1446-9E7C-FF8DE68C4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90678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2142C9-9AED-3A49-9961-C43330EB379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9925" y="1133475"/>
            <a:ext cx="4275138" cy="4805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联机映像占位符 3">
            <a:extLst>
              <a:ext uri="{FF2B5EF4-FFF2-40B4-BE49-F238E27FC236}">
                <a16:creationId xmlns:a16="http://schemas.microsoft.com/office/drawing/2014/main" id="{3E079877-E370-AF42-B4C9-2FBA1E742534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5097463" y="1133475"/>
            <a:ext cx="4275137" cy="48053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A5D3CF1-6194-E041-9E00-FF397C7D34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9413" y="6337300"/>
            <a:ext cx="1416050" cy="381000"/>
          </a:xfrm>
        </p:spPr>
        <p:txBody>
          <a:bodyPr/>
          <a:lstStyle>
            <a:lvl1pPr>
              <a:defRPr/>
            </a:lvl1pPr>
          </a:lstStyle>
          <a:p>
            <a:fld id="{50134835-5E2A-4D49-8D0E-6F17C614816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877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8250A-C103-4D47-A019-601D6F7D1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DFE3BE-0B4B-6841-BC63-E445C41C2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B72DBF-F7BB-3940-8CEC-DAB129D5C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9E0DAE-1C82-8C4D-BB21-DC5357D8CDA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119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BDA3C-2325-2D4F-9E46-8BC22C3C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636BFC-6D51-9C4E-AB33-54A6143A8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575BCE-AFA6-1043-A3C8-26BEB6858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F79A4D-9192-8A41-87A9-BB4BB39164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198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8E9EDC-9E99-7C4C-A87A-37719DA0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F2C25B-2296-1A4E-AE31-AAC15663B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925" y="1133475"/>
            <a:ext cx="4275138" cy="4805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3FE7F4-6BAB-A548-8F1C-4E8C5C375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7463" y="1133475"/>
            <a:ext cx="4275137" cy="4805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B5DF669-20C1-2946-9B9B-37037B77E3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AABF6E-388B-284B-B504-0A3D39F8D25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207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CE43F-FA3F-734D-98C5-8858E709D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02DFA7-8254-B545-A21C-DF50344F9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3A1EFB-7B2A-4E4F-8088-238548FAF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DE84C5-73A0-1640-824A-45D3B8270A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8FA7AA4-F038-A343-997E-F08953DA6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DF0808-E3BD-484D-9762-932C7D28D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9328D8-72FD-EA41-992C-06E6F80AD62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65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D9554-F884-BC45-B653-DD0E2DEE1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57ACF92-43F3-AE49-9208-6247D52511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B3EAFB-7B31-0347-9E9B-C0E8318032C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654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9CD6DAE-D2D3-994F-8D32-22352845F9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1D14FE-B521-DF44-9F46-B98369DAAD5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973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E185EF-510B-4445-B446-61409C11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072FC-44D1-534B-984B-8CE160154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062E4F-E4A4-1546-B67D-2AE082BC9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F7AC43-3DDF-3C4D-9994-45C7CB9BEF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05100B-D9B0-4042-83A9-BC36F3B2C48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757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41AB2B-5128-344A-97A3-3125BD65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23353C3-322A-0242-843D-2C49040025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85FFE0-3094-CA43-B902-56E3E716A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F1779B-2CCB-B146-92D6-27A586B83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2E410C-29CD-3148-AED7-38FAE258D26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39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>
            <a:extLst>
              <a:ext uri="{FF2B5EF4-FFF2-40B4-BE49-F238E27FC236}">
                <a16:creationId xmlns:a16="http://schemas.microsoft.com/office/drawing/2014/main" id="{3DBC4496-94B6-1D4C-904B-ABE48F19153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4813" y="914400"/>
            <a:ext cx="9094787" cy="5397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zh-CN" altLang="zh-CN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C28CF644-62C6-3846-97C2-E063265997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slide heading</a:t>
            </a:r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CB910AD6-9018-3D41-9D5E-40CD0D211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69925" y="1133475"/>
            <a:ext cx="8702675" cy="480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87630E81-DE55-784A-941C-1F77D43C52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99413" y="6337300"/>
            <a:ext cx="14160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宋体" panose="02010600030101010101" pitchFamily="2" charset="-122"/>
              </a:defRPr>
            </a:lvl1pPr>
          </a:lstStyle>
          <a:p>
            <a:fld id="{DFCF5C09-B119-744C-B72F-9C422D54598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3114" name="Rectangle 42">
            <a:extLst>
              <a:ext uri="{FF2B5EF4-FFF2-40B4-BE49-F238E27FC236}">
                <a16:creationId xmlns:a16="http://schemas.microsoft.com/office/drawing/2014/main" id="{9DC6C9BA-0C68-C847-86CA-B3B73B7576D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4813" y="6208713"/>
            <a:ext cx="9094787" cy="5397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zh-CN" altLang="zh-CN"/>
          </a:p>
        </p:txBody>
      </p:sp>
      <p:pic>
        <p:nvPicPr>
          <p:cNvPr id="3119" name="Picture 47" descr="校徽-大连理工大学学校办公室">
            <a:extLst>
              <a:ext uri="{FF2B5EF4-FFF2-40B4-BE49-F238E27FC236}">
                <a16:creationId xmlns:a16="http://schemas.microsoft.com/office/drawing/2014/main" id="{B4A48EB7-DC29-ED4B-BE64-95696F0857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6" t="7503" r="18224" b="6549"/>
          <a:stretch/>
        </p:blipFill>
        <p:spPr bwMode="auto">
          <a:xfrm>
            <a:off x="438636" y="6337300"/>
            <a:ext cx="419340" cy="41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1" name="Picture 49" descr="Portfólio - Johnny Salman | Identidade visual, Ilustrações, Identidade">
            <a:extLst>
              <a:ext uri="{FF2B5EF4-FFF2-40B4-BE49-F238E27FC236}">
                <a16:creationId xmlns:a16="http://schemas.microsoft.com/office/drawing/2014/main" id="{792A245B-AF27-AE47-AE97-BDEE055F67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11908" r="25445" b="8978"/>
          <a:stretch/>
        </p:blipFill>
        <p:spPr bwMode="auto">
          <a:xfrm>
            <a:off x="992560" y="6339609"/>
            <a:ext cx="321857" cy="4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3" name="Picture 51" descr="Joint Symposium “History for Physics” at the Max Planck Institute for Gravitational  Physics in Potsdam">
            <a:extLst>
              <a:ext uri="{FF2B5EF4-FFF2-40B4-BE49-F238E27FC236}">
                <a16:creationId xmlns:a16="http://schemas.microsoft.com/office/drawing/2014/main" id="{DA0CE7E6-EB50-8340-B990-127B76C1DD6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9" b="18725"/>
          <a:stretch/>
        </p:blipFill>
        <p:spPr bwMode="auto">
          <a:xfrm>
            <a:off x="1440971" y="6341379"/>
            <a:ext cx="1358103" cy="4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anose="020B070302020209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anose="020B070302020209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anose="020B070302020209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anose="020B070302020209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anose="020B070302020209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anose="020B070302020209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anose="020B070302020209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rebuchet MS" panose="020B070302020209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hyperlink" Target="http://upload.wikimedia.org/wikipedia/commons/4/43/M110_Lanoue.pn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1028">
            <a:extLst>
              <a:ext uri="{FF2B5EF4-FFF2-40B4-BE49-F238E27FC236}">
                <a16:creationId xmlns:a16="http://schemas.microsoft.com/office/drawing/2014/main" id="{2E92D9FA-2E52-D34D-A665-2A7B76AA1B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48544" y="3222625"/>
            <a:ext cx="7983537" cy="1143000"/>
          </a:xfrm>
        </p:spPr>
        <p:txBody>
          <a:bodyPr/>
          <a:lstStyle/>
          <a:p>
            <a:r>
              <a:rPr lang="zh-CN" altLang="en-US" dirty="0">
                <a:latin typeface="+mj-ea"/>
              </a:rPr>
              <a:t>标量</a:t>
            </a:r>
            <a:r>
              <a:rPr lang="en-US" altLang="zh-CN" dirty="0">
                <a:latin typeface="+mj-ea"/>
              </a:rPr>
              <a:t>-</a:t>
            </a:r>
            <a:r>
              <a:rPr lang="zh-CN" altLang="en-US" dirty="0">
                <a:latin typeface="+mj-ea"/>
              </a:rPr>
              <a:t>矢量</a:t>
            </a:r>
            <a:r>
              <a:rPr lang="en-US" altLang="zh-CN" dirty="0">
                <a:latin typeface="+mj-ea"/>
              </a:rPr>
              <a:t>-</a:t>
            </a:r>
            <a:r>
              <a:rPr lang="zh-CN" altLang="en-US" dirty="0">
                <a:latin typeface="+mj-ea"/>
              </a:rPr>
              <a:t>张量引力理论中的引力波</a:t>
            </a:r>
            <a:br>
              <a:rPr lang="en-US" altLang="zh-CN" dirty="0">
                <a:latin typeface="+mj-ea"/>
              </a:rPr>
            </a:br>
            <a:r>
              <a:rPr lang="en-US" altLang="zh-CN" b="1" dirty="0"/>
              <a:t>Gravitational Waves in Scalar-Vector-Tensor Gravity</a:t>
            </a:r>
            <a:br>
              <a:rPr lang="en-US" altLang="zh-CN" b="1" dirty="0"/>
            </a:br>
            <a:r>
              <a:rPr lang="en-US" altLang="zh-CN" dirty="0">
                <a:ea typeface="宋体" panose="02010600030101010101" pitchFamily="2" charset="-122"/>
              </a:rPr>
              <a:t> </a:t>
            </a:r>
            <a:br>
              <a:rPr lang="en-US" altLang="zh-CN" dirty="0">
                <a:ea typeface="宋体" panose="02010600030101010101" pitchFamily="2" charset="-122"/>
              </a:rPr>
            </a:b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11269" name="Rectangle 1029">
            <a:extLst>
              <a:ext uri="{FF2B5EF4-FFF2-40B4-BE49-F238E27FC236}">
                <a16:creationId xmlns:a16="http://schemas.microsoft.com/office/drawing/2014/main" id="{FCBF11C8-D4CE-C049-B24F-79680CAFBD8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85900" y="4349973"/>
            <a:ext cx="6934200" cy="1844675"/>
          </a:xfrm>
        </p:spPr>
        <p:txBody>
          <a:bodyPr/>
          <a:lstStyle/>
          <a:p>
            <a:r>
              <a:rPr lang="zh-CN" altLang="en-US" dirty="0">
                <a:latin typeface="+mn-ea"/>
              </a:rPr>
              <a:t>答辩学生：邱弋</a:t>
            </a:r>
          </a:p>
          <a:p>
            <a:r>
              <a:rPr lang="zh-CN" altLang="en-US" dirty="0">
                <a:latin typeface="+mn-ea"/>
              </a:rPr>
              <a:t>指导教师：徐立昕</a:t>
            </a:r>
            <a:endParaRPr lang="en-US" altLang="zh-CN" dirty="0">
              <a:latin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AF0111-2AD9-D44F-92DE-ACB4FF209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引力波波形对比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CC1487-4FFD-E54A-AF5A-61912EEC80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10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AF617347-1D1D-A74C-AC30-A9EE98C73778}"/>
                  </a:ext>
                </a:extLst>
              </p:cNvPr>
              <p:cNvSpPr/>
              <p:nvPr/>
            </p:nvSpPr>
            <p:spPr>
              <a:xfrm>
                <a:off x="1100012" y="1196752"/>
                <a:ext cx="7705976" cy="3733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dirty="0">
                    <a:latin typeface="+mn-lt"/>
                  </a:rPr>
                  <a:t>Moffat</a:t>
                </a:r>
                <a:r>
                  <a:rPr lang="zh-CN" altLang="en-US" dirty="0"/>
                  <a:t>参考相同尺度下的星系旋转曲线及星团运动的拟合结果，将两个标量作了限制：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𝜔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=1,  </m:t>
                    </m:r>
                    <m:sSup>
                      <m:sSup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~24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𝑘𝑝𝑐</m:t>
                    </m:r>
                  </m:oMath>
                </a14:m>
                <a:r>
                  <a:rPr lang="zh-CN" altLang="zh-CN" dirty="0">
                    <a:effectLst/>
                  </a:rPr>
                  <a:t> </a:t>
                </a:r>
                <a:endParaRPr lang="en-US" altLang="zh-CN" dirty="0">
                  <a:effectLst/>
                </a:endParaRPr>
              </a:p>
              <a:p>
                <a:pPr>
                  <a:lnSpc>
                    <a:spcPct val="125000"/>
                  </a:lnSpc>
                </a:pPr>
                <a:r>
                  <a:rPr lang="zh-CN" altLang="en-US" dirty="0"/>
                  <a:t>此时标量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zh-CN" altLang="en-US" dirty="0">
                    <a:latin typeface="+mn-ea"/>
                  </a:rPr>
                  <a:t> 相当于引力场强的重整化因子：</a:t>
                </a:r>
                <a:endParaRPr lang="en-US" altLang="zh-CN" dirty="0">
                  <a:latin typeface="+mn-ea"/>
                </a:endParaRP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>
                          <a:latin typeface="Cambria Math" panose="02040503050406030204" pitchFamily="18" charset="0"/>
                        </a:rPr>
                        <m:t>𝒢</m:t>
                      </m:r>
                      <m:r>
                        <a:rPr lang="zh-CN" altLang="en-US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:r>
                  <a:rPr kumimoji="1" lang="zh-CN" altLang="en-US" dirty="0"/>
                  <a:t>则引力波波形中改变的量仅为引力常数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kumimoji="1" lang="zh-CN" altLang="en-US" dirty="0"/>
                  <a:t>：</a:t>
                </a:r>
              </a:p>
              <a:p>
                <a:pPr>
                  <a:lnSpc>
                    <a:spcPct val="125000"/>
                  </a:lnSpc>
                </a:pPr>
                <a:endParaRPr lang="zh-CN" altLang="en-US" dirty="0"/>
              </a:p>
              <a:p>
                <a:pPr algn="ctr">
                  <a:lnSpc>
                    <a:spcPct val="125000"/>
                  </a:lnSpc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AF617347-1D1D-A74C-AC30-A9EE98C73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012" y="1196752"/>
                <a:ext cx="7705976" cy="3733394"/>
              </a:xfrm>
              <a:prstGeom prst="rect">
                <a:avLst/>
              </a:prstGeom>
              <a:blipFill>
                <a:blip r:embed="rId2"/>
                <a:stretch>
                  <a:fillRect l="-1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F8B1459-44C6-184A-916D-803A01BE049D}"/>
                  </a:ext>
                </a:extLst>
              </p:cNvPr>
              <p:cNvSpPr/>
              <p:nvPr/>
            </p:nvSpPr>
            <p:spPr>
              <a:xfrm>
                <a:off x="1616656" y="3990451"/>
                <a:ext cx="6887591" cy="2214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𝒢</m:t>
                                      </m:r>
                                      <m:sSub>
                                        <m:sSubPr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zh-CN" alt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zh-CN" altLang="en-US" i="0">
                                              <a:latin typeface="Cambria Math" panose="02040503050406030204" pitchFamily="18" charset="0"/>
                                            </a:rPr>
                                            <m:t>gw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</m:num>
                            <m:den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gw</m:t>
                                      </m:r>
                                    </m:sub>
                                  </m:s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  <m:e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𝒢</m:t>
                                      </m:r>
                                      <m:sSub>
                                        <m:sSubPr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zh-CN" alt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zh-CN" altLang="en-US" i="0">
                                              <a:latin typeface="Cambria Math" panose="02040503050406030204" pitchFamily="18" charset="0"/>
                                            </a:rPr>
                                            <m:t>gw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func>
                            <m:func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</m:e>
                          </m:func>
                          <m:func>
                            <m:func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gw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</m:d>
                            </m:e>
                          </m:func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eqAr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F8B1459-44C6-184A-916D-803A01BE0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656" y="3990451"/>
                <a:ext cx="6887591" cy="22140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0790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32D6184-6BE8-1B47-8164-08B2A708BA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zh-CN" altLang="en-US" dirty="0">
                    <a:latin typeface="+mj-ea"/>
                  </a:rPr>
                  <a:t>参数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kumimoji="1" lang="zh-CN" altLang="en-US" dirty="0">
                    <a:latin typeface="+mj-ea"/>
                  </a:rPr>
                  <a:t> 与黑洞质量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32D6184-6BE8-1B47-8164-08B2A708BA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7778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98545-71A2-2D48-A69D-4CB40EC10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11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B63EECAF-733B-5E4E-BBFB-A8D8014242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94298312"/>
                  </p:ext>
                </p:extLst>
              </p:nvPr>
            </p:nvGraphicFramePr>
            <p:xfrm>
              <a:off x="518840" y="2468593"/>
              <a:ext cx="5400600" cy="199984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65534">
                      <a:extLst>
                        <a:ext uri="{9D8B030D-6E8A-4147-A177-3AD203B41FA5}">
                          <a16:colId xmlns:a16="http://schemas.microsoft.com/office/drawing/2014/main" val="2585014444"/>
                        </a:ext>
                      </a:extLst>
                    </a:gridCol>
                    <a:gridCol w="766714">
                      <a:extLst>
                        <a:ext uri="{9D8B030D-6E8A-4147-A177-3AD203B41FA5}">
                          <a16:colId xmlns:a16="http://schemas.microsoft.com/office/drawing/2014/main" val="2754163098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1318696221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148289284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689682555"/>
                        </a:ext>
                      </a:extLst>
                    </a:gridCol>
                  </a:tblGrid>
                  <a:tr h="3222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zh-CN" sz="1200" dirty="0">
                              <a:effectLst/>
                              <a:latin typeface="+mn-lt"/>
                              <a:ea typeface="+mj-ea"/>
                            </a:rPr>
                            <a:t>引力波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  <a:ea typeface="+mj-ea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  <a:ea typeface="+mj-ea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zh-CN" sz="1200" i="1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⊙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  <a:ea typeface="+mj-ea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  <a:ea typeface="+mj-ea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zh-CN" sz="1200" i="1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⊙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  <a:ea typeface="+mj-ea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ℳ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  <a:ea typeface="+mj-ea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zh-CN" sz="1200" i="1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  <a:ea typeface="+mj-ea"/>
                                      </a:rPr>
                                      <m:t>⊙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  <a:ea typeface="+mj-ea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32038067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GR GW150914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0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36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29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28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05275161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GR GW151226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0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14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8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8.9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13096619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MOG GW150914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2.6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10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8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7.8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72269391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MOG GW150914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5.7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6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4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4.2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04414116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MOG GW150914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8.3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4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3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3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80526538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MOG GW151226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2.0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4.7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3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3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89180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B63EECAF-733B-5E4E-BBFB-A8D8014242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94298312"/>
                  </p:ext>
                </p:extLst>
              </p:nvPr>
            </p:nvGraphicFramePr>
            <p:xfrm>
              <a:off x="518840" y="2468593"/>
              <a:ext cx="5400600" cy="199984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65534">
                      <a:extLst>
                        <a:ext uri="{9D8B030D-6E8A-4147-A177-3AD203B41FA5}">
                          <a16:colId xmlns:a16="http://schemas.microsoft.com/office/drawing/2014/main" val="2585014444"/>
                        </a:ext>
                      </a:extLst>
                    </a:gridCol>
                    <a:gridCol w="766714">
                      <a:extLst>
                        <a:ext uri="{9D8B030D-6E8A-4147-A177-3AD203B41FA5}">
                          <a16:colId xmlns:a16="http://schemas.microsoft.com/office/drawing/2014/main" val="2754163098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1318696221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148289284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689682555"/>
                        </a:ext>
                      </a:extLst>
                    </a:gridCol>
                  </a:tblGrid>
                  <a:tr h="3222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zh-CN" sz="1200" dirty="0">
                              <a:effectLst/>
                              <a:latin typeface="+mn-lt"/>
                              <a:ea typeface="+mj-ea"/>
                            </a:rPr>
                            <a:t>引力波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93333" t="-8000" r="-421667" b="-54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04651" t="-8000" r="-194186" b="-54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308235" t="-8000" r="-96471" b="-54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33750" t="-8000" r="-2500" b="-54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2038067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GR GW150914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0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36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29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28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05275161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GR GW151226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0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14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8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8.9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13096619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MOG GW150914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2.6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10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8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7.8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72269391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MOG GW150914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5.7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6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4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4.2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04414116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MOG GW150914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8.3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4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3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3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80526538"/>
                      </a:ext>
                    </a:extLst>
                  </a:tr>
                  <a:tr h="2796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MOG GW151226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2.0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4.7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  <a:latin typeface="+mn-lt"/>
                              <a:ea typeface="+mj-ea"/>
                            </a:rPr>
                            <a:t>3</a:t>
                          </a:r>
                          <a:endParaRPr lang="zh-CN" sz="120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+mj-ea"/>
                            </a:rPr>
                            <a:t>3</a:t>
                          </a:r>
                          <a:endParaRPr lang="zh-CN" sz="1200" dirty="0">
                            <a:effectLst/>
                            <a:latin typeface="+mn-lt"/>
                            <a:ea typeface="+mj-ea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8918091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FD0DB4E-CBE7-8642-85F6-908D68668378}"/>
                  </a:ext>
                </a:extLst>
              </p:cNvPr>
              <p:cNvSpPr txBox="1"/>
              <p:nvPr/>
            </p:nvSpPr>
            <p:spPr>
              <a:xfrm>
                <a:off x="848544" y="1354850"/>
                <a:ext cx="83529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下表展示了</a:t>
                </a:r>
                <a:r>
                  <a:rPr kumimoji="1" lang="en-US" altLang="zh-CN" dirty="0"/>
                  <a:t>Moffat</a:t>
                </a:r>
                <a:r>
                  <a:rPr kumimoji="1" lang="zh-CN" altLang="en-US" dirty="0"/>
                  <a:t>给出的不同参数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zh-CN" altLang="en-US" dirty="0">
                    <a:latin typeface="+mn-ea"/>
                  </a:rPr>
                  <a:t> 下推断出的黑洞质量：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FD0DB4E-CBE7-8642-85F6-908D68668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44" y="1354850"/>
                <a:ext cx="8352928" cy="461665"/>
              </a:xfrm>
              <a:prstGeom prst="rect">
                <a:avLst/>
              </a:prstGeom>
              <a:blipFill>
                <a:blip r:embed="rId4"/>
                <a:stretch>
                  <a:fillRect l="-1062" t="-13158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238E84B8-9FC2-D14B-9B53-E3641C142697}"/>
              </a:ext>
            </a:extLst>
          </p:cNvPr>
          <p:cNvSpPr txBox="1"/>
          <p:nvPr/>
        </p:nvSpPr>
        <p:spPr>
          <a:xfrm>
            <a:off x="848544" y="485159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可以看出，相比广义相对论，</a:t>
            </a:r>
            <a:r>
              <a:rPr kumimoji="1" lang="en-US" altLang="zh-CN" dirty="0"/>
              <a:t>MOG</a:t>
            </a:r>
            <a:r>
              <a:rPr kumimoji="1" lang="zh-CN" altLang="en-US" dirty="0"/>
              <a:t>理论导出的黑洞质量可以更小，这一点某种程度上地解决恒星质量黑洞</a:t>
            </a:r>
            <a:r>
              <a:rPr kumimoji="1" lang="en-US" altLang="zh-CN" dirty="0">
                <a:solidFill>
                  <a:srgbClr val="FF0000"/>
                </a:solidFill>
              </a:rPr>
              <a:t>Mass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Gap</a:t>
            </a:r>
            <a:r>
              <a:rPr kumimoji="1" lang="zh-CN" altLang="en-US" dirty="0"/>
              <a:t>及</a:t>
            </a:r>
            <a:r>
              <a:rPr kumimoji="1" lang="en-US" altLang="zh-CN" dirty="0">
                <a:solidFill>
                  <a:srgbClr val="FF0000"/>
                </a:solidFill>
              </a:rPr>
              <a:t>GW190521</a:t>
            </a:r>
            <a:r>
              <a:rPr kumimoji="1" lang="zh-CN" altLang="en-US" dirty="0"/>
              <a:t>中等质量黑洞的问题。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799A991-B20B-DB40-A341-D28BA5F108F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148833" y="2370804"/>
            <a:ext cx="3238327" cy="21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40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6F611C-302A-7046-B54B-4B046D69A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广义相对论与</a:t>
            </a:r>
            <a:r>
              <a:rPr kumimoji="1" lang="en-US" altLang="zh-CN" dirty="0"/>
              <a:t>MOG</a:t>
            </a:r>
            <a:r>
              <a:rPr kumimoji="1" lang="zh-CN" altLang="en-US" dirty="0"/>
              <a:t>对比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AD6C0D-5769-E34E-9868-CCEE8636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57" y="1581793"/>
            <a:ext cx="3779019" cy="1575445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kumimoji="1" lang="zh-CN" altLang="en-US" dirty="0"/>
              <a:t>引力波传播速度</a:t>
            </a:r>
            <a:r>
              <a:rPr kumimoji="1" lang="en-US" altLang="zh-CN" dirty="0"/>
              <a:t>✅</a:t>
            </a:r>
          </a:p>
          <a:p>
            <a:pPr>
              <a:lnSpc>
                <a:spcPct val="125000"/>
              </a:lnSpc>
            </a:pPr>
            <a:r>
              <a:rPr kumimoji="1" lang="zh-CN" altLang="en-US" dirty="0"/>
              <a:t>引力波传播能动张量</a:t>
            </a:r>
            <a:r>
              <a:rPr kumimoji="1" lang="en-US" altLang="zh-CN" dirty="0"/>
              <a:t>✅</a:t>
            </a:r>
          </a:p>
          <a:p>
            <a:pPr>
              <a:lnSpc>
                <a:spcPct val="125000"/>
              </a:lnSpc>
            </a:pPr>
            <a:r>
              <a:rPr kumimoji="1" lang="zh-CN" altLang="en-US" dirty="0"/>
              <a:t>推断黑洞质量</a:t>
            </a:r>
            <a:r>
              <a:rPr kumimoji="1" lang="en-US" altLang="zh-CN" dirty="0"/>
              <a:t>❌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244266-BF3C-9844-9FE0-BEA6F03139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12</a:t>
            </a:fld>
            <a:endParaRPr lang="en-US" altLang="zh-C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965CADC-FEE9-E149-B713-F30588346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43" r="36189" b="10456"/>
          <a:stretch/>
        </p:blipFill>
        <p:spPr>
          <a:xfrm>
            <a:off x="5407425" y="1357634"/>
            <a:ext cx="1537960" cy="32890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3D8CFC-B74F-8645-8A92-66886372F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70" r="29887" b="11619"/>
          <a:stretch/>
        </p:blipFill>
        <p:spPr>
          <a:xfrm>
            <a:off x="7550923" y="1700808"/>
            <a:ext cx="1692925" cy="294592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FF09A00-1A66-764C-9EC1-D59FE510E3F3}"/>
              </a:ext>
            </a:extLst>
          </p:cNvPr>
          <p:cNvSpPr txBox="1"/>
          <p:nvPr/>
        </p:nvSpPr>
        <p:spPr>
          <a:xfrm>
            <a:off x="5745088" y="5022591"/>
            <a:ext cx="336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u="sng" dirty="0" err="1">
                <a:latin typeface="+mn-lt"/>
              </a:rPr>
              <a:t>Xisco</a:t>
            </a:r>
            <a:r>
              <a:rPr kumimoji="1" lang="zh-CN" altLang="en-US" u="sng" dirty="0">
                <a:latin typeface="+mn-lt"/>
              </a:rPr>
              <a:t> </a:t>
            </a:r>
            <a:r>
              <a:rPr kumimoji="1" lang="en-US" altLang="zh-CN" u="sng" dirty="0">
                <a:latin typeface="+mn-lt"/>
              </a:rPr>
              <a:t>&amp; Pierre</a:t>
            </a:r>
            <a:r>
              <a:rPr kumimoji="1" lang="en-US" altLang="zh-CN" dirty="0">
                <a:latin typeface="+mn-lt"/>
              </a:rPr>
              <a:t> from AEI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36970A16-9A4B-1744-A667-2ED377FD8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568" y="3721331"/>
            <a:ext cx="3627714" cy="1938992"/>
          </a:xfrm>
          <a:prstGeom prst="rect">
            <a:avLst/>
          </a:prstGeom>
          <a:solidFill>
            <a:srgbClr val="FFE1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+mn-ea"/>
              </a:rPr>
              <a:t>根据黑洞无毛定理，双黑洞合并后末态黑洞的性质完全由其质量和自旋决定，若质量不同，反映物理性质也不同！</a:t>
            </a:r>
            <a:endParaRPr lang="en-US" altLang="zh-CN" dirty="0">
              <a:solidFill>
                <a:srgbClr val="0000CC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79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E274C3-F54A-DC4F-91FB-5CF091C1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黑洞微扰与</a:t>
            </a:r>
            <a:r>
              <a:rPr kumimoji="1" lang="en-US" altLang="zh-CN" dirty="0"/>
              <a:t>QNM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9577E6-11DA-1644-8B31-FB912DF1B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针对双黑洞合并后的铃荡部分，我们将其运动视为稳定黑洞的微扰，来计算时空度规和曲率的变化。这里一般使用黑洞微扰论中的</a:t>
            </a:r>
            <a:r>
              <a:rPr lang="en-US" altLang="zh-CN" dirty="0" err="1"/>
              <a:t>Teukolsky</a:t>
            </a:r>
            <a:r>
              <a:rPr lang="zh-CN" altLang="zh-CN" dirty="0"/>
              <a:t>方程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3F8043-97D7-7641-8F85-CBF5E3C2C0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13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5750A467-C51F-A947-84C4-9A6FEAFA5F97}"/>
                  </a:ext>
                </a:extLst>
              </p:cNvPr>
              <p:cNvSpPr/>
              <p:nvPr/>
            </p:nvSpPr>
            <p:spPr>
              <a:xfrm>
                <a:off x="1928664" y="2608761"/>
                <a:ext cx="6655027" cy="1822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zh-CN" altLang="en-US" sz="1600">
                              <a:latin typeface="Cambria Math" panose="02040503050406030204" pitchFamily="18" charset="0"/>
                            </a:rPr>
                            <m:t>&amp;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zh-CN" altLang="en-US" sz="16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p>
                                              <m:r>
                                                <a:rPr lang="zh-CN" altLang="en-US" sz="160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zh-CN" altLang="en-US" sz="16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zh-CN" alt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p>
                                              <m:r>
                                                <a:rPr lang="zh-CN" altLang="en-US" sz="160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𝑀𝑎𝑟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den>
                          </m:f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den>
                          </m:f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  <m:e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&amp;−</m:t>
                          </m:r>
                          <m:sSup>
                            <m:s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num>
                                <m:den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f>
                                    <m:f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6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num>
                                    <m:den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d>
                                    <m:d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icos</m:t>
                                      </m:r>
                                    </m:fName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den>
                          </m:f>
                        </m:e>
                        <m:e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&amp;−2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d>
                                    <m:d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sz="16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sz="16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iacos</m:t>
                                  </m:r>
                                </m:fName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e>
                                        <m:sup>
                                          <m:r>
                                            <a:rPr lang="zh-CN" altLang="en-US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=4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𝜋𝛴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eqAr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5750A467-C51F-A947-84C4-9A6FEAFA5F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664" y="2608761"/>
                <a:ext cx="6655027" cy="18222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内容占位符 2">
            <a:extLst>
              <a:ext uri="{FF2B5EF4-FFF2-40B4-BE49-F238E27FC236}">
                <a16:creationId xmlns:a16="http://schemas.microsoft.com/office/drawing/2014/main" id="{2D133B38-8215-9649-BB54-FFB308E1D113}"/>
              </a:ext>
            </a:extLst>
          </p:cNvPr>
          <p:cNvSpPr txBox="1">
            <a:spLocks/>
          </p:cNvSpPr>
          <p:nvPr/>
        </p:nvSpPr>
        <p:spPr bwMode="auto">
          <a:xfrm>
            <a:off x="669925" y="4696167"/>
            <a:ext cx="8702675" cy="270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代入边界条件后求解得到的就是黑洞的准正模</a:t>
            </a:r>
            <a:r>
              <a:rPr lang="en-US" altLang="zh-CN" dirty="0"/>
              <a:t>(Quasi-Normal-Mode, QNM)</a:t>
            </a:r>
            <a:r>
              <a:rPr lang="zh-CN" altLang="en-US" dirty="0"/>
              <a:t>，</a:t>
            </a:r>
            <a:r>
              <a:rPr lang="en-US" altLang="zh-CN" dirty="0"/>
              <a:t>QNM</a:t>
            </a:r>
            <a:r>
              <a:rPr lang="zh-CN" altLang="en-US" dirty="0"/>
              <a:t>一般为</a:t>
            </a:r>
            <a:r>
              <a:rPr lang="zh-CN" altLang="en-US" dirty="0">
                <a:solidFill>
                  <a:srgbClr val="0000CC"/>
                </a:solidFill>
                <a:latin typeface="+mn-ea"/>
              </a:rPr>
              <a:t>衰减的指数形式</a:t>
            </a:r>
            <a:r>
              <a:rPr lang="zh-CN" altLang="en-US" dirty="0"/>
              <a:t>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542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62C7D2-E8FF-8E41-AB08-07A054BF3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QNM</a:t>
            </a:r>
            <a:r>
              <a:rPr kumimoji="1" lang="zh-CN" altLang="en-US" dirty="0"/>
              <a:t>展示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A89D44-E9DB-DC4C-AD75-E27715A8BA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14</a:t>
            </a:fld>
            <a:endParaRPr lang="en-US" altLang="zh-CN"/>
          </a:p>
        </p:txBody>
      </p:sp>
      <p:pic>
        <p:nvPicPr>
          <p:cNvPr id="5" name="图片 4" descr="image-20210530010053082">
            <a:extLst>
              <a:ext uri="{FF2B5EF4-FFF2-40B4-BE49-F238E27FC236}">
                <a16:creationId xmlns:a16="http://schemas.microsoft.com/office/drawing/2014/main" id="{3683FD0B-979A-AF4D-BE08-55BBED5FEB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44" y="2636912"/>
            <a:ext cx="4428195" cy="328877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6662983-26D0-6942-BCA5-5C5BB0CF7D35}"/>
                  </a:ext>
                </a:extLst>
              </p:cNvPr>
              <p:cNvSpPr/>
              <p:nvPr/>
            </p:nvSpPr>
            <p:spPr>
              <a:xfrm>
                <a:off x="2240682" y="1212505"/>
                <a:ext cx="5500836" cy="1104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≃</m:t>
                      </m:r>
                      <m:func>
                        <m:func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Re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undOvr"/>
                                  <m:grow m:val="on"/>
                                  <m:supHide m:val="on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/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 </m:t>
                                  </m:r>
                                </m:e>
                              </m:nary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𝑙𝑚𝑛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zh-CN" altLang="en-US" i="0">
                                              <a:latin typeface="Cambria Math" panose="02040503050406030204" pitchFamily="18" charset="0"/>
                                            </a:rPr>
                                            <m:t>𝓁</m:t>
                                          </m:r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zh-CN" altLang="en-US" i="0">
                                              <a:latin typeface="Cambria Math" panose="02040503050406030204" pitchFamily="18" charset="0"/>
                                            </a:rPr>
                                            <m:t>𝓁</m:t>
                                          </m:r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  <m:r>
                        <a:rPr lang="zh-CN" altLang="en-US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6662983-26D0-6942-BCA5-5C5BB0CF7D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682" y="1212505"/>
                <a:ext cx="5500836" cy="1104213"/>
              </a:xfrm>
              <a:prstGeom prst="rect">
                <a:avLst/>
              </a:prstGeom>
              <a:blipFill>
                <a:blip r:embed="rId3"/>
                <a:stretch>
                  <a:fillRect t="-107955" b="-15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2238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F97315-4D7F-8A4A-A727-CECD6D8FB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对比广义相对论和</a:t>
            </a:r>
            <a:r>
              <a:rPr kumimoji="1" lang="en-US" altLang="zh-CN" dirty="0"/>
              <a:t>MOG</a:t>
            </a:r>
            <a:r>
              <a:rPr kumimoji="1" lang="zh-CN" altLang="en-US" dirty="0"/>
              <a:t>下的</a:t>
            </a:r>
            <a:r>
              <a:rPr kumimoji="1" lang="en-US" altLang="zh-CN" dirty="0"/>
              <a:t>QNM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5277281-E2B6-5047-A94F-233B332F32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zh-CN" altLang="en-US" dirty="0"/>
                  <a:t>利用计算</a:t>
                </a:r>
                <a:r>
                  <a:rPr kumimoji="1" lang="en-US" altLang="zh-CN" dirty="0"/>
                  <a:t>Ringdown</a:t>
                </a:r>
                <a:r>
                  <a:rPr kumimoji="1" lang="zh-CN" altLang="en-US" dirty="0"/>
                  <a:t>阶段</a:t>
                </a:r>
                <a:r>
                  <a:rPr kumimoji="1" lang="en-US" altLang="zh-CN" dirty="0"/>
                  <a:t>QNM</a:t>
                </a:r>
                <a:r>
                  <a:rPr kumimoji="1" lang="zh-CN" altLang="en-US" dirty="0"/>
                  <a:t>的</a:t>
                </a:r>
                <a:r>
                  <a:rPr kumimoji="1" lang="en-US" altLang="zh-CN" dirty="0"/>
                  <a:t>Mathematica</a:t>
                </a:r>
                <a:r>
                  <a:rPr kumimoji="1" lang="zh-CN" altLang="en-US" dirty="0"/>
                  <a:t>程序，计算广义相对论对应的</a:t>
                </a:r>
                <a:r>
                  <a:rPr kumimoji="1" lang="en-US" altLang="zh-CN" dirty="0"/>
                  <a:t>MOG</a:t>
                </a:r>
                <a:r>
                  <a:rPr kumimoji="1" lang="zh-CN" altLang="en-US" dirty="0"/>
                  <a:t>理论中不同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zh-CN" altLang="en-US" dirty="0">
                    <a:latin typeface="+mn-ea"/>
                  </a:rPr>
                  <a:t> 取值的</a:t>
                </a:r>
                <a:r>
                  <a:rPr lang="en-US" altLang="zh-CN" dirty="0"/>
                  <a:t>QNM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频率实部</a:t>
                </a:r>
                <a:r>
                  <a:rPr lang="zh-CN" altLang="en-US" dirty="0">
                    <a:latin typeface="+mn-ea"/>
                  </a:rPr>
                  <a:t>，并与</a:t>
                </a:r>
                <a:r>
                  <a:rPr lang="en-US" altLang="zh-CN" dirty="0"/>
                  <a:t>MOG</a:t>
                </a:r>
                <a:r>
                  <a:rPr lang="zh-CN" altLang="en-US" dirty="0">
                    <a:latin typeface="+mn-ea"/>
                  </a:rPr>
                  <a:t>下的结果对比。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5277281-E2B6-5047-A94F-233B332F32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6" t="-10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2A410B-DE7D-684F-9EE7-228BA0616C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15</a:t>
            </a:fld>
            <a:endParaRPr lang="en-US" altLang="zh-CN"/>
          </a:p>
        </p:txBody>
      </p:sp>
      <p:pic>
        <p:nvPicPr>
          <p:cNvPr id="5" name="图片 4" descr="image-20210529201311400">
            <a:extLst>
              <a:ext uri="{FF2B5EF4-FFF2-40B4-BE49-F238E27FC236}">
                <a16:creationId xmlns:a16="http://schemas.microsoft.com/office/drawing/2014/main" id="{42AFFCCC-A21E-404B-AD6C-E3E1FDDEDA6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46" y="2486691"/>
            <a:ext cx="3053080" cy="1812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image-20210529202310837">
            <a:extLst>
              <a:ext uri="{FF2B5EF4-FFF2-40B4-BE49-F238E27FC236}">
                <a16:creationId xmlns:a16="http://schemas.microsoft.com/office/drawing/2014/main" id="{641AE33B-4DC5-6C4F-859A-20342524DB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54" y="2486691"/>
            <a:ext cx="3053080" cy="18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image-20210529202933643">
            <a:extLst>
              <a:ext uri="{FF2B5EF4-FFF2-40B4-BE49-F238E27FC236}">
                <a16:creationId xmlns:a16="http://schemas.microsoft.com/office/drawing/2014/main" id="{0E99008E-C1C7-C046-A44D-D8C3AB0FDDD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07" y="4357048"/>
            <a:ext cx="3052800" cy="18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image-20210529203404600">
            <a:extLst>
              <a:ext uri="{FF2B5EF4-FFF2-40B4-BE49-F238E27FC236}">
                <a16:creationId xmlns:a16="http://schemas.microsoft.com/office/drawing/2014/main" id="{274A739C-73D1-BE49-89D9-FE3D462FF50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54" y="4357048"/>
            <a:ext cx="3052800" cy="1810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FFD995C8-27C8-AC47-831D-D2B7042878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535" y="2502803"/>
                <a:ext cx="749116" cy="338554"/>
              </a:xfrm>
              <a:prstGeom prst="rect">
                <a:avLst/>
              </a:prstGeom>
              <a:solidFill>
                <a:srgbClr val="FFE163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FFD995C8-27C8-AC47-831D-D2B704287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535" y="2502803"/>
                <a:ext cx="749116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8">
                <a:extLst>
                  <a:ext uri="{FF2B5EF4-FFF2-40B4-BE49-F238E27FC236}">
                    <a16:creationId xmlns:a16="http://schemas.microsoft.com/office/drawing/2014/main" id="{3A7F9B90-97CD-1E4F-ADAC-B46BAA4C70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7248" y="2502803"/>
                <a:ext cx="749116" cy="338554"/>
              </a:xfrm>
              <a:prstGeom prst="rect">
                <a:avLst/>
              </a:prstGeom>
              <a:solidFill>
                <a:srgbClr val="FFE163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altLang="zh-CN" sz="160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altLang="zh-CN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10" name="Text Box 8">
                <a:extLst>
                  <a:ext uri="{FF2B5EF4-FFF2-40B4-BE49-F238E27FC236}">
                    <a16:creationId xmlns:a16="http://schemas.microsoft.com/office/drawing/2014/main" id="{3A7F9B90-97CD-1E4F-ADAC-B46BAA4C7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7248" y="2502803"/>
                <a:ext cx="749116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">
                <a:extLst>
                  <a:ext uri="{FF2B5EF4-FFF2-40B4-BE49-F238E27FC236}">
                    <a16:creationId xmlns:a16="http://schemas.microsoft.com/office/drawing/2014/main" id="{D3DD9022-1852-C945-84C5-23D4CAF438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535" y="4310982"/>
                <a:ext cx="749116" cy="338554"/>
              </a:xfrm>
              <a:prstGeom prst="rect">
                <a:avLst/>
              </a:prstGeom>
              <a:solidFill>
                <a:srgbClr val="FFE163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altLang="zh-CN" sz="1600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altLang="zh-CN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11" name="Text Box 8">
                <a:extLst>
                  <a:ext uri="{FF2B5EF4-FFF2-40B4-BE49-F238E27FC236}">
                    <a16:creationId xmlns:a16="http://schemas.microsoft.com/office/drawing/2014/main" id="{D3DD9022-1852-C945-84C5-23D4CAF43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535" y="4310982"/>
                <a:ext cx="749116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8">
                <a:extLst>
                  <a:ext uri="{FF2B5EF4-FFF2-40B4-BE49-F238E27FC236}">
                    <a16:creationId xmlns:a16="http://schemas.microsoft.com/office/drawing/2014/main" id="{2AD67257-9144-064E-B6EF-3DEC34037C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7248" y="4310982"/>
                <a:ext cx="749116" cy="338554"/>
              </a:xfrm>
              <a:prstGeom prst="rect">
                <a:avLst/>
              </a:prstGeom>
              <a:solidFill>
                <a:srgbClr val="FFE163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altLang="zh-CN" sz="1600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altLang="zh-CN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13" name="Text Box 8">
                <a:extLst>
                  <a:ext uri="{FF2B5EF4-FFF2-40B4-BE49-F238E27FC236}">
                    <a16:creationId xmlns:a16="http://schemas.microsoft.com/office/drawing/2014/main" id="{2AD67257-9144-064E-B6EF-3DEC34037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7248" y="4310982"/>
                <a:ext cx="749116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52">
            <a:extLst>
              <a:ext uri="{FF2B5EF4-FFF2-40B4-BE49-F238E27FC236}">
                <a16:creationId xmlns:a16="http://schemas.microsoft.com/office/drawing/2014/main" id="{10F68BBF-6DA6-694C-B777-90E7A97F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3360" y="2636913"/>
            <a:ext cx="1331640" cy="2012624"/>
          </a:xfrm>
          <a:prstGeom prst="rect">
            <a:avLst/>
          </a:prstGeom>
          <a:noFill/>
          <a:ln w="28575">
            <a:solidFill>
              <a:srgbClr val="63F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7353174-3EEF-F94C-A540-28BEED040F62}"/>
                  </a:ext>
                </a:extLst>
              </p:cNvPr>
              <p:cNvSpPr txBox="1"/>
              <p:nvPr/>
            </p:nvSpPr>
            <p:spPr>
              <a:xfrm>
                <a:off x="8224737" y="2827617"/>
                <a:ext cx="126888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u="sng" dirty="0">
                    <a:solidFill>
                      <a:srgbClr val="0000CC"/>
                    </a:solidFill>
                    <a:latin typeface="+mn-ea"/>
                  </a:rPr>
                  <a:t>随</a:t>
                </a:r>
                <a14:m>
                  <m:oMath xmlns:m="http://schemas.openxmlformats.org/officeDocument/2006/math">
                    <m:r>
                      <a:rPr lang="zh-CN" altLang="en-US" sz="2000" u="sng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u="sng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zh-CN" altLang="en-US" sz="2000" u="sng" dirty="0">
                    <a:solidFill>
                      <a:srgbClr val="0000CC"/>
                    </a:solidFill>
                    <a:latin typeface="+mn-ea"/>
                  </a:rPr>
                  <a:t> 增大两理论求出的</a:t>
                </a:r>
                <a:r>
                  <a:rPr lang="en-US" altLang="zh-CN" sz="2000" u="sng" dirty="0">
                    <a:solidFill>
                      <a:srgbClr val="0000CC"/>
                    </a:solidFill>
                    <a:latin typeface="+mn-lt"/>
                  </a:rPr>
                  <a:t>QNM</a:t>
                </a:r>
                <a:r>
                  <a:rPr lang="zh-CN" altLang="en-US" sz="2000" u="sng" dirty="0">
                    <a:solidFill>
                      <a:srgbClr val="0000CC"/>
                    </a:solidFill>
                    <a:latin typeface="+mn-ea"/>
                  </a:rPr>
                  <a:t>频率偏差逐渐增大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7353174-3EEF-F94C-A540-28BEED040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737" y="2827617"/>
                <a:ext cx="1268885" cy="1631216"/>
              </a:xfrm>
              <a:prstGeom prst="rect">
                <a:avLst/>
              </a:prstGeom>
              <a:blipFill>
                <a:blip r:embed="rId11"/>
                <a:stretch>
                  <a:fillRect l="-4950" t="-2326" r="-1980" b="-62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069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262F73-28EA-604D-86B9-F1A757A0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对比广义相对论和</a:t>
            </a:r>
            <a:r>
              <a:rPr kumimoji="1" lang="en-US" altLang="zh-CN" dirty="0"/>
              <a:t>MOG</a:t>
            </a:r>
            <a:r>
              <a:rPr kumimoji="1" lang="zh-CN" altLang="en-US" dirty="0"/>
              <a:t>下的</a:t>
            </a:r>
            <a:r>
              <a:rPr kumimoji="1" lang="en-US" altLang="zh-CN" dirty="0"/>
              <a:t>QNM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3CCDD4-F688-BF4E-B3B7-7C32FD84E6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9925" y="1133475"/>
                <a:ext cx="8702675" cy="1071389"/>
              </a:xfrm>
            </p:spPr>
            <p:txBody>
              <a:bodyPr/>
              <a:lstStyle/>
              <a:p>
                <a:r>
                  <a:rPr kumimoji="1" lang="zh-CN" altLang="en-US" dirty="0"/>
                  <a:t>计算广义相对论对应的</a:t>
                </a:r>
                <a:r>
                  <a:rPr kumimoji="1" lang="en-US" altLang="zh-CN" dirty="0"/>
                  <a:t>MOG</a:t>
                </a:r>
                <a:r>
                  <a:rPr kumimoji="1" lang="zh-CN" altLang="en-US" dirty="0"/>
                  <a:t>理论中不同</a:t>
                </a:r>
                <a14:m>
                  <m:oMath xmlns:m="http://schemas.openxmlformats.org/officeDocument/2006/math">
                    <m:r>
                      <a:rPr lang="zh-CN" alt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zh-CN" altLang="en-US" dirty="0">
                    <a:latin typeface="+mn-ea"/>
                  </a:rPr>
                  <a:t> 取值的</a:t>
                </a:r>
                <a:r>
                  <a:rPr lang="en-US" altLang="zh-CN" dirty="0"/>
                  <a:t>QNM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频率虚部（对应耗散时间）</a:t>
                </a:r>
                <a:r>
                  <a:rPr lang="zh-CN" altLang="en-US" dirty="0">
                    <a:latin typeface="+mn-ea"/>
                  </a:rPr>
                  <a:t>，并与</a:t>
                </a:r>
                <a:r>
                  <a:rPr lang="en-US" altLang="zh-CN" dirty="0"/>
                  <a:t>MOG</a:t>
                </a:r>
                <a:r>
                  <a:rPr lang="zh-CN" altLang="en-US" dirty="0">
                    <a:latin typeface="+mn-ea"/>
                  </a:rPr>
                  <a:t>下的结果对比。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3CCDD4-F688-BF4E-B3B7-7C32FD84E6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9925" y="1133475"/>
                <a:ext cx="8702675" cy="1071389"/>
              </a:xfrm>
              <a:blipFill>
                <a:blip r:embed="rId2"/>
                <a:stretch>
                  <a:fillRect l="-146" t="-47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DAE7AB-CA48-8444-B33A-970F2E0D19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16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8">
                <a:extLst>
                  <a:ext uri="{FF2B5EF4-FFF2-40B4-BE49-F238E27FC236}">
                    <a16:creationId xmlns:a16="http://schemas.microsoft.com/office/drawing/2014/main" id="{A97676C0-340C-304C-8F39-9B9E1B2A56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535" y="2502803"/>
                <a:ext cx="749116" cy="338554"/>
              </a:xfrm>
              <a:prstGeom prst="rect">
                <a:avLst/>
              </a:prstGeom>
              <a:solidFill>
                <a:srgbClr val="FFE163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5" name="Text Box 8">
                <a:extLst>
                  <a:ext uri="{FF2B5EF4-FFF2-40B4-BE49-F238E27FC236}">
                    <a16:creationId xmlns:a16="http://schemas.microsoft.com/office/drawing/2014/main" id="{A97676C0-340C-304C-8F39-9B9E1B2A5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535" y="2502803"/>
                <a:ext cx="749116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8">
                <a:extLst>
                  <a:ext uri="{FF2B5EF4-FFF2-40B4-BE49-F238E27FC236}">
                    <a16:creationId xmlns:a16="http://schemas.microsoft.com/office/drawing/2014/main" id="{761F4CAA-5F95-0243-A3A3-1015B592A0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7248" y="2502803"/>
                <a:ext cx="749116" cy="338554"/>
              </a:xfrm>
              <a:prstGeom prst="rect">
                <a:avLst/>
              </a:prstGeom>
              <a:solidFill>
                <a:srgbClr val="FFE163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altLang="zh-CN" sz="160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altLang="zh-CN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6" name="Text Box 8">
                <a:extLst>
                  <a:ext uri="{FF2B5EF4-FFF2-40B4-BE49-F238E27FC236}">
                    <a16:creationId xmlns:a16="http://schemas.microsoft.com/office/drawing/2014/main" id="{761F4CAA-5F95-0243-A3A3-1015B592A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7248" y="2502803"/>
                <a:ext cx="749116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8">
                <a:extLst>
                  <a:ext uri="{FF2B5EF4-FFF2-40B4-BE49-F238E27FC236}">
                    <a16:creationId xmlns:a16="http://schemas.microsoft.com/office/drawing/2014/main" id="{089F21E0-4809-1A44-BC8F-914300C4A1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535" y="4310982"/>
                <a:ext cx="749116" cy="338554"/>
              </a:xfrm>
              <a:prstGeom prst="rect">
                <a:avLst/>
              </a:prstGeom>
              <a:solidFill>
                <a:srgbClr val="FFE163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altLang="zh-CN" sz="1600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altLang="zh-CN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7" name="Text Box 8">
                <a:extLst>
                  <a:ext uri="{FF2B5EF4-FFF2-40B4-BE49-F238E27FC236}">
                    <a16:creationId xmlns:a16="http://schemas.microsoft.com/office/drawing/2014/main" id="{089F21E0-4809-1A44-BC8F-914300C4A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535" y="4310982"/>
                <a:ext cx="74911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8">
                <a:extLst>
                  <a:ext uri="{FF2B5EF4-FFF2-40B4-BE49-F238E27FC236}">
                    <a16:creationId xmlns:a16="http://schemas.microsoft.com/office/drawing/2014/main" id="{258C359A-6F66-DA4A-9568-79812F3B10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7248" y="4310982"/>
                <a:ext cx="749116" cy="338554"/>
              </a:xfrm>
              <a:prstGeom prst="rect">
                <a:avLst/>
              </a:prstGeom>
              <a:solidFill>
                <a:srgbClr val="FFE163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altLang="zh-CN" sz="1600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altLang="zh-CN" sz="1600" dirty="0">
                  <a:latin typeface="+mn-ea"/>
                </a:endParaRPr>
              </a:p>
            </p:txBody>
          </p:sp>
        </mc:Choice>
        <mc:Fallback xmlns="">
          <p:sp>
            <p:nvSpPr>
              <p:cNvPr id="8" name="Text Box 8">
                <a:extLst>
                  <a:ext uri="{FF2B5EF4-FFF2-40B4-BE49-F238E27FC236}">
                    <a16:creationId xmlns:a16="http://schemas.microsoft.com/office/drawing/2014/main" id="{258C359A-6F66-DA4A-9568-79812F3B1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7248" y="4310982"/>
                <a:ext cx="749116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2">
            <a:extLst>
              <a:ext uri="{FF2B5EF4-FFF2-40B4-BE49-F238E27FC236}">
                <a16:creationId xmlns:a16="http://schemas.microsoft.com/office/drawing/2014/main" id="{B3F9A282-B5B8-E04B-8BB0-B4D00E9CF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3360" y="2636913"/>
            <a:ext cx="1331640" cy="2012624"/>
          </a:xfrm>
          <a:prstGeom prst="rect">
            <a:avLst/>
          </a:prstGeom>
          <a:noFill/>
          <a:ln w="28575">
            <a:solidFill>
              <a:srgbClr val="63F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2720B61-D541-BF49-9D61-69292A244096}"/>
                  </a:ext>
                </a:extLst>
              </p:cNvPr>
              <p:cNvSpPr txBox="1"/>
              <p:nvPr/>
            </p:nvSpPr>
            <p:spPr>
              <a:xfrm>
                <a:off x="8224737" y="2827617"/>
                <a:ext cx="126888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u="sng" dirty="0">
                    <a:solidFill>
                      <a:srgbClr val="0000CC"/>
                    </a:solidFill>
                    <a:latin typeface="+mn-ea"/>
                  </a:rPr>
                  <a:t>随</a:t>
                </a:r>
                <a14:m>
                  <m:oMath xmlns:m="http://schemas.openxmlformats.org/officeDocument/2006/math">
                    <m:r>
                      <a:rPr lang="zh-CN" altLang="en-US" sz="2000" u="sng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u="sng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zh-CN" altLang="en-US" sz="2000" u="sng" dirty="0">
                    <a:solidFill>
                      <a:srgbClr val="0000CC"/>
                    </a:solidFill>
                    <a:latin typeface="+mn-ea"/>
                  </a:rPr>
                  <a:t> 增大两理论求出的</a:t>
                </a:r>
                <a:r>
                  <a:rPr lang="en-US" altLang="zh-CN" sz="2000" u="sng" dirty="0">
                    <a:solidFill>
                      <a:srgbClr val="0000CC"/>
                    </a:solidFill>
                    <a:latin typeface="+mn-lt"/>
                  </a:rPr>
                  <a:t>QNM</a:t>
                </a:r>
                <a:r>
                  <a:rPr lang="zh-CN" altLang="en-US" sz="2000" u="sng" dirty="0">
                    <a:solidFill>
                      <a:srgbClr val="0000CC"/>
                    </a:solidFill>
                    <a:latin typeface="+mn-ea"/>
                  </a:rPr>
                  <a:t>耗散时间偏差很小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2720B61-D541-BF49-9D61-69292A244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737" y="2827617"/>
                <a:ext cx="1268885" cy="1631216"/>
              </a:xfrm>
              <a:prstGeom prst="rect">
                <a:avLst/>
              </a:prstGeom>
              <a:blipFill>
                <a:blip r:embed="rId7"/>
                <a:stretch>
                  <a:fillRect l="-4950" t="-2326" r="-1980" b="-62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 descr="image-20210529205215728">
            <a:extLst>
              <a:ext uri="{FF2B5EF4-FFF2-40B4-BE49-F238E27FC236}">
                <a16:creationId xmlns:a16="http://schemas.microsoft.com/office/drawing/2014/main" id="{B4E7E9EF-0BBE-B84F-95A7-0BC41E640F2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83" y="2523600"/>
            <a:ext cx="3052800" cy="18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image-20210529205519950">
            <a:extLst>
              <a:ext uri="{FF2B5EF4-FFF2-40B4-BE49-F238E27FC236}">
                <a16:creationId xmlns:a16="http://schemas.microsoft.com/office/drawing/2014/main" id="{AB1998CF-277F-6E45-A263-C1AB62F695F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96" y="2547018"/>
            <a:ext cx="3052800" cy="18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 descr="image-20210529205815793">
            <a:extLst>
              <a:ext uri="{FF2B5EF4-FFF2-40B4-BE49-F238E27FC236}">
                <a16:creationId xmlns:a16="http://schemas.microsoft.com/office/drawing/2014/main" id="{0AFAE327-9CE8-1349-A446-3291692CCE6E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83" y="4355197"/>
            <a:ext cx="3052800" cy="18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 descr="image-20210529210155789">
            <a:extLst>
              <a:ext uri="{FF2B5EF4-FFF2-40B4-BE49-F238E27FC236}">
                <a16:creationId xmlns:a16="http://schemas.microsoft.com/office/drawing/2014/main" id="{B1BF353C-D2D8-E641-A27E-646799174E29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96" y="4405107"/>
            <a:ext cx="3052800" cy="181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68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69F156-C4E3-F649-A8C6-256068038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数值相对论结果拟合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6A9FAA2-74DB-504F-8EF0-AA20132329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25000"/>
                  </a:lnSpc>
                </a:pPr>
                <a:r>
                  <a:rPr kumimoji="1" lang="zh-CN" altLang="en-US" dirty="0"/>
                  <a:t>为了比对广义相对论和</a:t>
                </a:r>
                <a:r>
                  <a:rPr kumimoji="1" lang="en-US" altLang="zh-CN" dirty="0"/>
                  <a:t>MOG</a:t>
                </a:r>
                <a:r>
                  <a:rPr kumimoji="1" lang="zh-CN" altLang="en-US" dirty="0"/>
                  <a:t>理论的在描述引力波</a:t>
                </a:r>
                <a:r>
                  <a:rPr kumimoji="1" lang="en-US" altLang="zh-CN" dirty="0"/>
                  <a:t>QNM</a:t>
                </a:r>
                <a:r>
                  <a:rPr kumimoji="1" lang="zh-CN" altLang="en-US" dirty="0"/>
                  <a:t>上优劣，我们使用数值相对论数据作为标准，比对两模型拟合结果的好坏。首先，我们设定拟合条件：</a:t>
                </a:r>
                <a:endParaRPr kumimoji="1" lang="en-US" altLang="zh-CN" dirty="0"/>
              </a:p>
              <a:p>
                <a:pPr lvl="1">
                  <a:lnSpc>
                    <a:spcPct val="125000"/>
                  </a:lnSpc>
                </a:pPr>
                <a:r>
                  <a:rPr lang="zh-CN" altLang="zh-CN" dirty="0"/>
                  <a:t>设定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rPr lang="zh-CN" altLang="zh-CN" dirty="0"/>
                  <a:t>，末态黑洞自旋取</a:t>
                </a:r>
                <a:r>
                  <a:rPr lang="en-US" altLang="zh-CN" dirty="0"/>
                  <a:t>0.0001</a:t>
                </a:r>
                <a:r>
                  <a:rPr lang="zh-CN" altLang="zh-CN" dirty="0">
                    <a:effectLst/>
                  </a:rPr>
                  <a:t> </a:t>
                </a:r>
                <a:endParaRPr lang="en-US" altLang="zh-CN" dirty="0">
                  <a:effectLst/>
                </a:endParaRPr>
              </a:p>
              <a:p>
                <a:pPr lvl="1">
                  <a:lnSpc>
                    <a:spcPct val="125000"/>
                  </a:lnSpc>
                </a:pPr>
                <a:r>
                  <a:rPr lang="zh-CN" altLang="zh-CN" dirty="0"/>
                  <a:t>选取</a:t>
                </a:r>
                <a:r>
                  <a:rPr lang="en-US" altLang="zh-CN" dirty="0"/>
                  <a:t>shear modes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</m:oMath>
                </a14:m>
                <a:r>
                  <a:rPr lang="zh-CN" altLang="en-US" dirty="0"/>
                  <a:t>为</a:t>
                </a:r>
                <a:r>
                  <a:rPr lang="zh-CN" altLang="zh-CN" dirty="0"/>
                  <a:t>振幅表示</a:t>
                </a:r>
                <a:r>
                  <a:rPr lang="zh-CN" altLang="zh-CN" dirty="0">
                    <a:effectLst/>
                  </a:rPr>
                  <a:t> </a:t>
                </a:r>
                <a:endParaRPr lang="en-US" altLang="zh-CN" dirty="0"/>
              </a:p>
              <a:p>
                <a:pPr lvl="1">
                  <a:lnSpc>
                    <a:spcPct val="125000"/>
                  </a:lnSpc>
                </a:pPr>
                <a:r>
                  <a:rPr lang="zh-CN" altLang="zh-CN" dirty="0"/>
                  <a:t>在算法和对应的</a:t>
                </a:r>
                <a:r>
                  <a:rPr lang="en-US" altLang="zh-CN" dirty="0" err="1"/>
                  <a:t>nrdata</a:t>
                </a:r>
                <a:r>
                  <a:rPr lang="zh-CN" altLang="zh-CN" dirty="0"/>
                  <a:t>中改变时间轴跨度，当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zh-CN" dirty="0"/>
                  <a:t>变化时，时间轴变为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(1+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zh-CN" dirty="0"/>
                  <a:t>。</a:t>
                </a:r>
                <a:endParaRPr kumimoji="1" lang="en-US" altLang="zh-CN" dirty="0"/>
              </a:p>
              <a:p>
                <a:pPr>
                  <a:lnSpc>
                    <a:spcPct val="125000"/>
                  </a:lnSpc>
                </a:pPr>
                <a:r>
                  <a:rPr kumimoji="1" lang="zh-CN" altLang="en-US" dirty="0"/>
                  <a:t>接下来我们将</a:t>
                </a:r>
                <a:r>
                  <a:rPr lang="zh-CN" altLang="zh-CN" dirty="0"/>
                  <a:t>根据不同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zh-CN" altLang="zh-CN" dirty="0"/>
                  <a:t>画出其包含</a:t>
                </a:r>
                <a:r>
                  <a:rPr lang="en-US" altLang="zh-CN" dirty="0"/>
                  <a:t>n</a:t>
                </a:r>
                <a:r>
                  <a:rPr lang="zh-CN" altLang="zh-CN" dirty="0"/>
                  <a:t>个</a:t>
                </a:r>
                <a:r>
                  <a:rPr lang="en-US" altLang="zh-CN" dirty="0"/>
                  <a:t>overtones</a:t>
                </a:r>
                <a:r>
                  <a:rPr lang="zh-CN" altLang="zh-CN" dirty="0"/>
                  <a:t>时的拟合情况，</a:t>
                </a:r>
                <a:r>
                  <a:rPr lang="zh-CN" altLang="en-US" dirty="0"/>
                  <a:t>并与</a:t>
                </a:r>
                <a:r>
                  <a:rPr lang="zh-CN" altLang="zh-CN" dirty="0"/>
                  <a:t>对应的广义相对论拟合结果对比。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6A9FAA2-74DB-504F-8EF0-AA20132329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6" r="-18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5862AB-7CD7-0249-876F-C50E81CDED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17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76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6BBB604-E042-2140-848C-918941AFAF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MOG</a:t>
                </a:r>
                <a:r>
                  <a:rPr kumimoji="1" lang="zh-CN" altLang="en-US" dirty="0"/>
                  <a:t>与广义相对论拟合结果对比（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zh-CN" altLang="en-US" dirty="0"/>
                  <a:t>）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6BBB604-E042-2140-848C-918941AFA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7778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15E846-E68E-5B4D-8D67-BD1177C3A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18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09783FC-32ED-E64E-9FB5-4CAF0873852E}"/>
                  </a:ext>
                </a:extLst>
              </p:cNvPr>
              <p:cNvSpPr txBox="1"/>
              <p:nvPr/>
            </p:nvSpPr>
            <p:spPr>
              <a:xfrm>
                <a:off x="632520" y="2079337"/>
                <a:ext cx="252028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dirty="0"/>
                  <a:t>当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zh-CN" dirty="0"/>
                  <a:t>时，</a:t>
                </a:r>
                <a:r>
                  <a:rPr lang="en-US" altLang="zh-CN" dirty="0">
                    <a:latin typeface="+mn-lt"/>
                  </a:rPr>
                  <a:t>MOG</a:t>
                </a:r>
                <a:r>
                  <a:rPr lang="zh-CN" altLang="zh-CN" dirty="0"/>
                  <a:t>理论基本能回归广义相对论。另外，两理论都会随着包含的</a:t>
                </a:r>
                <a:r>
                  <a:rPr lang="en-US" altLang="zh-CN" dirty="0"/>
                  <a:t>overtones</a:t>
                </a:r>
                <a:r>
                  <a:rPr lang="zh-CN" altLang="zh-CN" dirty="0"/>
                  <a:t>数量增多而拟合</a:t>
                </a:r>
                <a:r>
                  <a:rPr lang="zh-CN" altLang="en-US" dirty="0"/>
                  <a:t>结果</a:t>
                </a:r>
                <a:r>
                  <a:rPr lang="zh-CN" altLang="zh-CN" dirty="0"/>
                  <a:t>更好。</a:t>
                </a:r>
                <a:r>
                  <a:rPr lang="zh-CN" altLang="zh-CN" dirty="0">
                    <a:effectLst/>
                  </a:rPr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09783FC-32ED-E64E-9FB5-4CAF08738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20" y="2079337"/>
                <a:ext cx="2520280" cy="3046988"/>
              </a:xfrm>
              <a:prstGeom prst="rect">
                <a:avLst/>
              </a:prstGeom>
              <a:blipFill>
                <a:blip r:embed="rId3"/>
                <a:stretch>
                  <a:fillRect l="-3500" t="-1660" r="-2000" b="-4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80C72DBE-41BE-3F47-B18D-98E7EEB0805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32" y="1367314"/>
            <a:ext cx="5579745" cy="44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91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6BBB604-E042-2140-848C-918941AFAF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MOG</a:t>
                </a:r>
                <a:r>
                  <a:rPr kumimoji="1" lang="zh-CN" altLang="en-US" dirty="0"/>
                  <a:t>与广义相对论拟合结果对比（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kumimoji="1" lang="zh-CN" altLang="en-US" dirty="0"/>
                  <a:t>）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6BBB604-E042-2140-848C-918941AFA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7778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15E846-E68E-5B4D-8D67-BD1177C3A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19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09783FC-32ED-E64E-9FB5-4CAF0873852E}"/>
                  </a:ext>
                </a:extLst>
              </p:cNvPr>
              <p:cNvSpPr txBox="1"/>
              <p:nvPr/>
            </p:nvSpPr>
            <p:spPr>
              <a:xfrm>
                <a:off x="632520" y="2079337"/>
                <a:ext cx="252028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dirty="0"/>
                  <a:t>当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CN" altLang="zh-CN" dirty="0"/>
                  <a:t>时，</a:t>
                </a:r>
                <a:r>
                  <a:rPr lang="en-US" altLang="zh-CN" dirty="0">
                    <a:latin typeface="+mn-lt"/>
                  </a:rPr>
                  <a:t>MOG</a:t>
                </a:r>
                <a:r>
                  <a:rPr lang="zh-CN" altLang="zh-CN" dirty="0"/>
                  <a:t>理论</a:t>
                </a:r>
                <a:r>
                  <a:rPr lang="zh-CN" altLang="en-US" dirty="0"/>
                  <a:t>拟合结果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开始不如广义相对论。</a:t>
                </a:r>
                <a:r>
                  <a:rPr lang="zh-CN" altLang="en-US" dirty="0"/>
                  <a:t>但</a:t>
                </a:r>
                <a:r>
                  <a:rPr lang="zh-CN" altLang="zh-CN" dirty="0"/>
                  <a:t>两理论</a:t>
                </a:r>
                <a:r>
                  <a:rPr lang="zh-CN" altLang="en-US" dirty="0"/>
                  <a:t>仍</a:t>
                </a:r>
                <a:r>
                  <a:rPr lang="zh-CN" altLang="zh-CN" dirty="0"/>
                  <a:t>都会随着包含的</a:t>
                </a:r>
                <a:r>
                  <a:rPr lang="en-US" altLang="zh-CN" dirty="0"/>
                  <a:t>overtones</a:t>
                </a:r>
                <a:r>
                  <a:rPr lang="zh-CN" altLang="zh-CN" dirty="0"/>
                  <a:t>数量增多而拟合</a:t>
                </a:r>
                <a:r>
                  <a:rPr lang="zh-CN" altLang="en-US" dirty="0"/>
                  <a:t>结果</a:t>
                </a:r>
                <a:r>
                  <a:rPr lang="zh-CN" altLang="zh-CN" dirty="0"/>
                  <a:t>更好。</a:t>
                </a:r>
                <a:r>
                  <a:rPr lang="zh-CN" altLang="zh-CN" dirty="0">
                    <a:effectLst/>
                  </a:rPr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09783FC-32ED-E64E-9FB5-4CAF08738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20" y="2079337"/>
                <a:ext cx="2520280" cy="3046988"/>
              </a:xfrm>
              <a:prstGeom prst="rect">
                <a:avLst/>
              </a:prstGeom>
              <a:blipFill>
                <a:blip r:embed="rId3"/>
                <a:stretch>
                  <a:fillRect l="-3500" t="-1660" r="-2000" b="-4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74485702-A98E-2040-8216-477335218FD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368824" y="1343183"/>
            <a:ext cx="5634990" cy="45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8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BD5DC627-29A9-1E40-AC39-13679FF9DF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71FA-37FC-9D4E-8E36-7363E85E829D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59394" name="Rectangle 1026">
            <a:extLst>
              <a:ext uri="{FF2B5EF4-FFF2-40B4-BE49-F238E27FC236}">
                <a16:creationId xmlns:a16="http://schemas.microsoft.com/office/drawing/2014/main" id="{482C3390-26E8-DD4B-8299-91D97A6F21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2950" y="228600"/>
            <a:ext cx="8420100" cy="609600"/>
          </a:xfrm>
          <a:noFill/>
          <a:ln/>
        </p:spPr>
        <p:txBody>
          <a:bodyPr lIns="92075" tIns="46038" rIns="92075" bIns="46038"/>
          <a:lstStyle/>
          <a:p>
            <a:r>
              <a:rPr lang="zh-CN" altLang="en-US" dirty="0">
                <a:latin typeface="+mn-ea"/>
                <a:ea typeface="+mn-ea"/>
              </a:rPr>
              <a:t>目录</a:t>
            </a:r>
            <a:r>
              <a:rPr lang="en-US" altLang="zh-CN" dirty="0">
                <a:ea typeface="宋体" panose="02010600030101010101" pitchFamily="2" charset="-122"/>
              </a:rPr>
              <a:t> I Table of Content</a:t>
            </a:r>
            <a:endParaRPr lang="en-US" altLang="zh-CN" sz="2800" b="1" i="1" dirty="0">
              <a:solidFill>
                <a:srgbClr val="ED2143"/>
              </a:solidFill>
              <a:ea typeface="宋体" panose="02010600030101010101" pitchFamily="2" charset="-122"/>
            </a:endParaRPr>
          </a:p>
        </p:txBody>
      </p:sp>
      <p:sp>
        <p:nvSpPr>
          <p:cNvPr id="59395" name="Rectangle 1027">
            <a:extLst>
              <a:ext uri="{FF2B5EF4-FFF2-40B4-BE49-F238E27FC236}">
                <a16:creationId xmlns:a16="http://schemas.microsoft.com/office/drawing/2014/main" id="{4C22B775-EDBE-4F40-95A9-664B16043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91630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EBFDA1"/>
                </a:solidFill>
              </a14:hiddenFill>
            </a:ext>
          </a:extLst>
        </p:spPr>
        <p:txBody>
          <a:bodyPr lIns="92075" tIns="46038" rIns="92075" bIns="46038"/>
          <a:lstStyle/>
          <a:p>
            <a:pPr>
              <a:buFont typeface="Wingdings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	</a:t>
            </a:r>
            <a:r>
              <a:rPr lang="zh-CN" altLang="en-US" sz="2000" dirty="0">
                <a:latin typeface="+mn-ea"/>
              </a:rPr>
              <a:t>第一部分</a:t>
            </a:r>
            <a:r>
              <a:rPr lang="en-US" altLang="zh-CN" sz="2000" dirty="0">
                <a:ea typeface="宋体" panose="02010600030101010101" pitchFamily="2" charset="-122"/>
              </a:rPr>
              <a:t>	LIGO</a:t>
            </a:r>
            <a:r>
              <a:rPr lang="zh-CN" altLang="en-US" sz="2000" dirty="0">
                <a:latin typeface="+mn-ea"/>
              </a:rPr>
              <a:t>引力波观测 </a:t>
            </a:r>
            <a:r>
              <a:rPr lang="en-US" altLang="zh-CN" sz="1800" dirty="0">
                <a:solidFill>
                  <a:srgbClr val="ED2143"/>
                </a:solidFill>
                <a:ea typeface="宋体" panose="02010600030101010101" pitchFamily="2" charset="-122"/>
              </a:rPr>
              <a:t>(mostly introduction)</a:t>
            </a:r>
            <a:r>
              <a:rPr lang="en-US" altLang="zh-CN" sz="2000" dirty="0">
                <a:solidFill>
                  <a:srgbClr val="ED2143"/>
                </a:solidFill>
                <a:ea typeface="宋体" panose="02010600030101010101" pitchFamily="2" charset="-122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altLang="zh-CN" sz="2000" dirty="0">
                <a:solidFill>
                  <a:schemeClr val="hlink"/>
                </a:solidFill>
                <a:ea typeface="宋体" panose="02010600030101010101" pitchFamily="2" charset="-122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altLang="zh-CN" sz="2000" dirty="0">
                <a:ea typeface="宋体" panose="02010600030101010101" pitchFamily="2" charset="-122"/>
              </a:rPr>
              <a:t>	</a:t>
            </a:r>
            <a:r>
              <a:rPr lang="zh-CN" altLang="en-US" sz="2000" dirty="0">
                <a:latin typeface="+mj-ea"/>
                <a:ea typeface="+mj-ea"/>
              </a:rPr>
              <a:t>第二部分</a:t>
            </a:r>
            <a:r>
              <a:rPr lang="en-US" altLang="zh-CN" sz="2000" dirty="0">
                <a:latin typeface="+mj-ea"/>
                <a:ea typeface="+mj-ea"/>
              </a:rPr>
              <a:t>	</a:t>
            </a:r>
            <a:r>
              <a:rPr lang="zh-CN" altLang="en-US" sz="2000" dirty="0">
                <a:latin typeface="+mj-ea"/>
                <a:ea typeface="+mj-ea"/>
              </a:rPr>
              <a:t>修改引力模型 </a:t>
            </a:r>
            <a:r>
              <a:rPr lang="en-US" altLang="zh-CN" sz="1800" dirty="0">
                <a:solidFill>
                  <a:srgbClr val="ED2143"/>
                </a:solidFill>
                <a:ea typeface="宋体" panose="02010600030101010101" pitchFamily="2" charset="-122"/>
              </a:rPr>
              <a:t>(mostly introduction)</a:t>
            </a:r>
            <a:r>
              <a:rPr lang="en-US" altLang="zh-CN" sz="2000" dirty="0">
                <a:ea typeface="宋体" panose="02010600030101010101" pitchFamily="2" charset="-122"/>
              </a:rPr>
              <a:t>	</a:t>
            </a:r>
          </a:p>
          <a:p>
            <a:pPr>
              <a:buFont typeface="Wingdings" pitchFamily="2" charset="2"/>
              <a:buNone/>
            </a:pPr>
            <a:endParaRPr lang="en-US" altLang="zh-CN" sz="2000" dirty="0">
              <a:ea typeface="宋体" panose="02010600030101010101" pitchFamily="2" charset="-122"/>
            </a:endParaRPr>
          </a:p>
          <a:p>
            <a:pPr>
              <a:buFont typeface="Wingdings" pitchFamily="2" charset="2"/>
              <a:buNone/>
            </a:pPr>
            <a:r>
              <a:rPr lang="en-US" altLang="zh-CN" sz="2000" dirty="0">
                <a:ea typeface="宋体" panose="02010600030101010101" pitchFamily="2" charset="-122"/>
              </a:rPr>
              <a:t>	</a:t>
            </a:r>
            <a:r>
              <a:rPr lang="zh-CN" altLang="en-US" sz="2000" dirty="0">
                <a:latin typeface="+mn-ea"/>
              </a:rPr>
              <a:t>第三部分</a:t>
            </a:r>
            <a:r>
              <a:rPr lang="en-US" altLang="zh-CN" sz="2000" dirty="0">
                <a:ea typeface="宋体" panose="02010600030101010101" pitchFamily="2" charset="-122"/>
              </a:rPr>
              <a:t>	MOG</a:t>
            </a:r>
            <a:r>
              <a:rPr lang="zh-CN" altLang="en-US" sz="2000" dirty="0">
                <a:latin typeface="+mn-ea"/>
              </a:rPr>
              <a:t>标量</a:t>
            </a:r>
            <a:r>
              <a:rPr lang="en-US" altLang="zh-CN" sz="2000" dirty="0">
                <a:latin typeface="+mn-ea"/>
              </a:rPr>
              <a:t>-</a:t>
            </a:r>
            <a:r>
              <a:rPr lang="zh-CN" altLang="en-US" sz="2000" dirty="0">
                <a:latin typeface="+mn-ea"/>
              </a:rPr>
              <a:t>矢量</a:t>
            </a:r>
            <a:r>
              <a:rPr lang="en-US" altLang="zh-CN" sz="2000" dirty="0">
                <a:latin typeface="+mn-ea"/>
              </a:rPr>
              <a:t>-</a:t>
            </a:r>
            <a:r>
              <a:rPr lang="zh-CN" altLang="en-US" sz="2000" dirty="0">
                <a:latin typeface="+mn-ea"/>
              </a:rPr>
              <a:t>张量引力</a:t>
            </a:r>
            <a:r>
              <a:rPr lang="en-US" altLang="zh-CN" sz="2000" dirty="0">
                <a:latin typeface="+mn-ea"/>
              </a:rPr>
              <a:t> </a:t>
            </a:r>
            <a:r>
              <a:rPr lang="en-US" altLang="zh-CN" sz="1800" dirty="0">
                <a:solidFill>
                  <a:srgbClr val="ED2143"/>
                </a:solidFill>
                <a:ea typeface="宋体" panose="02010600030101010101" pitchFamily="2" charset="-122"/>
              </a:rPr>
              <a:t>(talk about physics)</a:t>
            </a:r>
            <a:endParaRPr lang="en-US" altLang="zh-CN" sz="2000" dirty="0">
              <a:solidFill>
                <a:srgbClr val="ED2143"/>
              </a:solidFill>
              <a:ea typeface="宋体" panose="02010600030101010101" pitchFamily="2" charset="-122"/>
            </a:endParaRPr>
          </a:p>
          <a:p>
            <a:pPr>
              <a:buFont typeface="Wingdings" pitchFamily="2" charset="2"/>
              <a:buNone/>
            </a:pPr>
            <a:r>
              <a:rPr lang="en-US" altLang="zh-CN" sz="2000" dirty="0">
                <a:ea typeface="宋体" panose="02010600030101010101" pitchFamily="2" charset="-122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altLang="zh-CN" sz="2000" dirty="0">
                <a:ea typeface="宋体" panose="02010600030101010101" pitchFamily="2" charset="-122"/>
              </a:rPr>
              <a:t>	</a:t>
            </a:r>
            <a:r>
              <a:rPr lang="zh-CN" altLang="en-US" sz="2000" dirty="0">
                <a:latin typeface="+mn-ea"/>
              </a:rPr>
              <a:t>第四部分</a:t>
            </a:r>
            <a:r>
              <a:rPr lang="en-US" altLang="zh-CN" sz="2000" dirty="0">
                <a:latin typeface="+mn-ea"/>
              </a:rPr>
              <a:t>	</a:t>
            </a:r>
            <a:r>
              <a:rPr lang="zh-CN" altLang="en-US" sz="2000" dirty="0">
                <a:latin typeface="+mn-ea"/>
              </a:rPr>
              <a:t>与广义相对论下引力波对比 </a:t>
            </a:r>
            <a:r>
              <a:rPr lang="en-US" altLang="zh-CN" sz="2000" dirty="0">
                <a:latin typeface="+mn-ea"/>
              </a:rPr>
              <a:t> </a:t>
            </a:r>
            <a:r>
              <a:rPr lang="en-US" altLang="zh-CN" sz="1800" dirty="0">
                <a:solidFill>
                  <a:srgbClr val="ED2143"/>
                </a:solidFill>
                <a:ea typeface="宋体" panose="02010600030101010101" pitchFamily="2" charset="-122"/>
              </a:rPr>
              <a:t>(see the difference)</a:t>
            </a:r>
            <a:r>
              <a:rPr lang="en-US" altLang="zh-CN" sz="2000" dirty="0">
                <a:solidFill>
                  <a:srgbClr val="ED2143"/>
                </a:solidFill>
                <a:ea typeface="宋体" panose="02010600030101010101" pitchFamily="2" charset="-122"/>
              </a:rPr>
              <a:t> </a:t>
            </a:r>
          </a:p>
          <a:p>
            <a:pPr>
              <a:buFont typeface="Wingdings" pitchFamily="2" charset="2"/>
              <a:buNone/>
            </a:pPr>
            <a:endParaRPr lang="en-US" altLang="zh-CN" sz="2000" dirty="0">
              <a:solidFill>
                <a:srgbClr val="ED2143"/>
              </a:solidFill>
              <a:ea typeface="宋体" panose="02010600030101010101" pitchFamily="2" charset="-122"/>
            </a:endParaRPr>
          </a:p>
          <a:p>
            <a:pPr>
              <a:buNone/>
            </a:pPr>
            <a:r>
              <a:rPr lang="en-US" altLang="zh-CN" sz="2000" dirty="0">
                <a:solidFill>
                  <a:srgbClr val="FF3300"/>
                </a:solidFill>
                <a:ea typeface="宋体" panose="02010600030101010101" pitchFamily="2" charset="-122"/>
              </a:rPr>
              <a:t>	</a:t>
            </a:r>
            <a:r>
              <a:rPr lang="zh-CN" altLang="en-US" sz="2000" dirty="0">
                <a:solidFill>
                  <a:srgbClr val="0000CC"/>
                </a:solidFill>
                <a:latin typeface="+mn-ea"/>
              </a:rPr>
              <a:t>第五部分</a:t>
            </a:r>
            <a:r>
              <a:rPr lang="en-US" altLang="zh-CN" sz="2000" dirty="0">
                <a:solidFill>
                  <a:srgbClr val="0000CC"/>
                </a:solidFill>
                <a:latin typeface="+mn-ea"/>
              </a:rPr>
              <a:t>	</a:t>
            </a:r>
            <a:r>
              <a:rPr lang="zh-CN" altLang="en-US" sz="2000" dirty="0">
                <a:solidFill>
                  <a:srgbClr val="0000CC"/>
                </a:solidFill>
                <a:latin typeface="+mn-ea"/>
              </a:rPr>
              <a:t>利用</a:t>
            </a:r>
            <a:r>
              <a:rPr lang="en-US" altLang="zh-CN" sz="2000" dirty="0">
                <a:solidFill>
                  <a:srgbClr val="0000CC"/>
                </a:solidFill>
                <a:latin typeface="+mn-ea"/>
              </a:rPr>
              <a:t>QNM</a:t>
            </a:r>
            <a:r>
              <a:rPr lang="zh-CN" altLang="en-US" sz="2000" dirty="0">
                <a:solidFill>
                  <a:srgbClr val="0000CC"/>
                </a:solidFill>
                <a:latin typeface="+mn-ea"/>
              </a:rPr>
              <a:t>限制</a:t>
            </a:r>
            <a:r>
              <a:rPr lang="en-US" altLang="zh-CN" sz="2000" dirty="0">
                <a:solidFill>
                  <a:srgbClr val="0000CC"/>
                </a:solidFill>
                <a:latin typeface="+mn-ea"/>
              </a:rPr>
              <a:t>MOG</a:t>
            </a:r>
            <a:r>
              <a:rPr lang="zh-CN" altLang="en-US" sz="2000" dirty="0">
                <a:solidFill>
                  <a:srgbClr val="0000CC"/>
                </a:solidFill>
                <a:latin typeface="+mn-ea"/>
              </a:rPr>
              <a:t>模型参数</a:t>
            </a:r>
            <a:r>
              <a:rPr lang="en-US" altLang="zh-CN" sz="2000" dirty="0">
                <a:solidFill>
                  <a:srgbClr val="0000CC"/>
                </a:solidFill>
                <a:latin typeface="+mn-ea"/>
              </a:rPr>
              <a:t> </a:t>
            </a:r>
            <a:r>
              <a:rPr lang="en-US" altLang="zh-CN" sz="2000" dirty="0">
                <a:solidFill>
                  <a:srgbClr val="ED2143"/>
                </a:solidFill>
                <a:ea typeface="宋体" panose="02010600030101010101" pitchFamily="2" charset="-122"/>
              </a:rPr>
              <a:t>(main work!)</a:t>
            </a:r>
            <a:r>
              <a:rPr lang="en-US" altLang="zh-CN" dirty="0">
                <a:solidFill>
                  <a:srgbClr val="ED2143"/>
                </a:solidFill>
                <a:ea typeface="宋体" panose="02010600030101010101" pitchFamily="2" charset="-122"/>
              </a:rPr>
              <a:t> </a:t>
            </a:r>
          </a:p>
          <a:p>
            <a:pPr>
              <a:buNone/>
            </a:pPr>
            <a:endParaRPr lang="en-US" altLang="zh-CN" sz="2000" dirty="0">
              <a:solidFill>
                <a:srgbClr val="0000CC"/>
              </a:solidFill>
              <a:latin typeface="+mn-ea"/>
            </a:endParaRPr>
          </a:p>
          <a:p>
            <a:pPr>
              <a:buNone/>
            </a:pPr>
            <a:r>
              <a:rPr lang="en-US" altLang="zh-CN" sz="2000" dirty="0">
                <a:solidFill>
                  <a:srgbClr val="FF3300"/>
                </a:solidFill>
                <a:ea typeface="宋体" panose="02010600030101010101" pitchFamily="2" charset="-122"/>
              </a:rPr>
              <a:t>	</a:t>
            </a:r>
            <a:r>
              <a:rPr lang="zh-CN" altLang="en-US" sz="2000" dirty="0">
                <a:latin typeface="+mn-ea"/>
              </a:rPr>
              <a:t>第六部分</a:t>
            </a:r>
            <a:r>
              <a:rPr lang="en-US" altLang="zh-CN" sz="2000" dirty="0">
                <a:latin typeface="+mn-ea"/>
              </a:rPr>
              <a:t>	</a:t>
            </a:r>
            <a:r>
              <a:rPr lang="zh-CN" altLang="en-US" sz="2000" dirty="0">
                <a:latin typeface="+mn-ea"/>
              </a:rPr>
              <a:t>结论</a:t>
            </a:r>
            <a:r>
              <a:rPr lang="en-US" altLang="zh-CN" sz="2000" dirty="0">
                <a:latin typeface="+mn-ea"/>
              </a:rPr>
              <a:t>&amp;</a:t>
            </a:r>
            <a:r>
              <a:rPr lang="zh-CN" altLang="en-US" sz="2000" dirty="0">
                <a:latin typeface="+mn-ea"/>
              </a:rPr>
              <a:t>总结</a:t>
            </a:r>
            <a:r>
              <a:rPr lang="en-US" altLang="zh-CN" sz="2000" dirty="0">
                <a:latin typeface="+mn-ea"/>
              </a:rPr>
              <a:t> </a:t>
            </a:r>
            <a:r>
              <a:rPr lang="en-US" altLang="zh-CN" sz="2000" dirty="0">
                <a:solidFill>
                  <a:srgbClr val="ED2143"/>
                </a:solidFill>
                <a:ea typeface="宋体" panose="02010600030101010101" pitchFamily="2" charset="-122"/>
              </a:rPr>
              <a:t>(the end)</a:t>
            </a:r>
            <a:endParaRPr lang="en-US" altLang="zh-CN" sz="2000" dirty="0">
              <a:latin typeface="+mn-ea"/>
            </a:endParaRPr>
          </a:p>
          <a:p>
            <a:pPr>
              <a:buFont typeface="Wingdings" pitchFamily="2" charset="2"/>
              <a:buNone/>
            </a:pPr>
            <a:endParaRPr lang="en-US" altLang="zh-CN" sz="2000" dirty="0">
              <a:ea typeface="宋体" panose="02010600030101010101" pitchFamily="2" charset="-122"/>
            </a:endParaRPr>
          </a:p>
          <a:p>
            <a:pPr>
              <a:buFont typeface="Wingdings" pitchFamily="2" charset="2"/>
              <a:buNone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</a:rPr>
              <a:t>		</a:t>
            </a:r>
            <a:r>
              <a:rPr lang="en-US" altLang="zh-CN" sz="2000" baseline="30000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	</a:t>
            </a:r>
          </a:p>
        </p:txBody>
      </p:sp>
      <p:sp>
        <p:nvSpPr>
          <p:cNvPr id="59396" name="AutoShape 1028">
            <a:extLst>
              <a:ext uri="{FF2B5EF4-FFF2-40B4-BE49-F238E27FC236}">
                <a16:creationId xmlns:a16="http://schemas.microsoft.com/office/drawing/2014/main" id="{EF18873F-BA71-DA44-B64E-E59346767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14" y="4797152"/>
            <a:ext cx="495300" cy="381000"/>
          </a:xfrm>
          <a:prstGeom prst="rightArrow">
            <a:avLst>
              <a:gd name="adj1" fmla="val 50000"/>
              <a:gd name="adj2" fmla="val 32500"/>
            </a:avLst>
          </a:prstGeom>
          <a:solidFill>
            <a:srgbClr val="EBFDA1"/>
          </a:solidFill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9397" name="Text Box 1029">
            <a:extLst>
              <a:ext uri="{FF2B5EF4-FFF2-40B4-BE49-F238E27FC236}">
                <a16:creationId xmlns:a16="http://schemas.microsoft.com/office/drawing/2014/main" id="{58E1EF6A-17F8-7347-BD26-AB4ADA7E7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219200"/>
            <a:ext cx="6949723" cy="461665"/>
          </a:xfrm>
          <a:prstGeom prst="rect">
            <a:avLst/>
          </a:prstGeom>
          <a:solidFill>
            <a:srgbClr val="FFE1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anose="02010600030101010101" pitchFamily="2" charset="-122"/>
              </a:rPr>
              <a:t>Gravitational waves in scalar-vector-tensor gravity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6BBB604-E042-2140-848C-918941AFAF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MOG</a:t>
                </a:r>
                <a:r>
                  <a:rPr kumimoji="1" lang="zh-CN" altLang="en-US" dirty="0"/>
                  <a:t>与广义相对论拟合结果对比（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kumimoji="1" lang="zh-CN" altLang="en-US" dirty="0"/>
                  <a:t>）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6BBB604-E042-2140-848C-918941AFA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7778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15E846-E68E-5B4D-8D67-BD1177C3A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20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09783FC-32ED-E64E-9FB5-4CAF0873852E}"/>
                  </a:ext>
                </a:extLst>
              </p:cNvPr>
              <p:cNvSpPr txBox="1"/>
              <p:nvPr/>
            </p:nvSpPr>
            <p:spPr>
              <a:xfrm>
                <a:off x="632520" y="2644170"/>
                <a:ext cx="25202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dirty="0"/>
                  <a:t>当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zh-CN" altLang="zh-CN" dirty="0"/>
                  <a:t>时，</a:t>
                </a:r>
                <a:r>
                  <a:rPr lang="en-US" altLang="zh-CN" dirty="0"/>
                  <a:t>MOG</a:t>
                </a:r>
                <a:r>
                  <a:rPr lang="zh-CN" altLang="zh-CN" dirty="0"/>
                  <a:t>理论</a:t>
                </a:r>
                <a:r>
                  <a:rPr lang="zh-CN" altLang="en-US" dirty="0"/>
                  <a:t>拟合结果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更加不理想。</a:t>
                </a:r>
                <a:endParaRPr kumimoji="1"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09783FC-32ED-E64E-9FB5-4CAF08738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20" y="2644170"/>
                <a:ext cx="2520280" cy="1200329"/>
              </a:xfrm>
              <a:prstGeom prst="rect">
                <a:avLst/>
              </a:prstGeom>
              <a:blipFill>
                <a:blip r:embed="rId3"/>
                <a:stretch>
                  <a:fillRect l="-3500" t="-5263" r="-3000" b="-11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755B77B9-029D-4346-9A93-A49098F75D4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40832" y="1412776"/>
            <a:ext cx="5557773" cy="439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09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6BBB604-E042-2140-848C-918941AFAF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MOG</a:t>
                </a:r>
                <a:r>
                  <a:rPr kumimoji="1" lang="zh-CN" altLang="en-US" dirty="0"/>
                  <a:t>与广义相对论拟合结果对比（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r>
                  <a:rPr kumimoji="1" lang="zh-CN" altLang="en-US" dirty="0"/>
                  <a:t>）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6BBB604-E042-2140-848C-918941AFA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7778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15E846-E68E-5B4D-8D67-BD1177C3A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21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09783FC-32ED-E64E-9FB5-4CAF0873852E}"/>
                  </a:ext>
                </a:extLst>
              </p:cNvPr>
              <p:cNvSpPr txBox="1"/>
              <p:nvPr/>
            </p:nvSpPr>
            <p:spPr>
              <a:xfrm>
                <a:off x="632520" y="2644170"/>
                <a:ext cx="252028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dirty="0"/>
                  <a:t>当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r>
                  <a:rPr lang="zh-CN" altLang="zh-CN" dirty="0"/>
                  <a:t>时，</a:t>
                </a:r>
                <a:r>
                  <a:rPr lang="en-US" altLang="zh-CN" dirty="0"/>
                  <a:t>MOG</a:t>
                </a:r>
                <a:r>
                  <a:rPr lang="zh-CN" altLang="zh-CN" dirty="0"/>
                  <a:t>理论</a:t>
                </a:r>
                <a:r>
                  <a:rPr lang="zh-CN" altLang="en-US" dirty="0"/>
                  <a:t>拟合结果与广义相对论对比，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差距进一步扩大。</a:t>
                </a:r>
                <a:endParaRPr kumimoji="1" lang="zh-CN" altLang="en-US" dirty="0">
                  <a:solidFill>
                    <a:srgbClr val="FF0000"/>
                  </a:solidFill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09783FC-32ED-E64E-9FB5-4CAF08738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20" y="2644170"/>
                <a:ext cx="2520280" cy="1938992"/>
              </a:xfrm>
              <a:prstGeom prst="rect">
                <a:avLst/>
              </a:prstGeom>
              <a:blipFill>
                <a:blip r:embed="rId3"/>
                <a:stretch>
                  <a:fillRect l="-3500" t="-3268" r="-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A6D45B64-8DBE-AF4B-9EBC-926E477BA92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12840" y="1413391"/>
            <a:ext cx="547433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33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89E5AF-014F-4049-9BC3-F0A75A01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拟合结果分析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9F6DA72-98C3-5C4D-A61E-FC5E080D9E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9925" y="1133475"/>
                <a:ext cx="8702675" cy="2943597"/>
              </a:xfrm>
            </p:spPr>
            <p:txBody>
              <a:bodyPr/>
              <a:lstStyle/>
              <a:p>
                <a:pPr>
                  <a:lnSpc>
                    <a:spcPct val="125000"/>
                  </a:lnSpc>
                </a:pPr>
                <a:r>
                  <a:rPr lang="zh-CN" altLang="zh-CN" dirty="0"/>
                  <a:t>针对</a:t>
                </a:r>
                <a:r>
                  <a:rPr lang="en-US" altLang="zh-CN" dirty="0"/>
                  <a:t>MOG</a:t>
                </a:r>
                <a:r>
                  <a:rPr lang="zh-CN" altLang="en-US" dirty="0"/>
                  <a:t>理论和广义相对论两者</a:t>
                </a:r>
                <a:r>
                  <a:rPr lang="zh-CN" altLang="zh-CN" dirty="0"/>
                  <a:t>之间随参数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zh-CN" dirty="0"/>
                  <a:t>增加而逐渐偏移</a:t>
                </a:r>
                <a:r>
                  <a:rPr lang="zh-CN" altLang="en-US" dirty="0"/>
                  <a:t>，且拟合结果不佳</a:t>
                </a:r>
                <a:r>
                  <a:rPr lang="zh-CN" altLang="zh-CN" dirty="0"/>
                  <a:t>的事实</a:t>
                </a:r>
                <a:r>
                  <a:rPr lang="zh-CN" altLang="en-US" dirty="0"/>
                  <a:t>，</a:t>
                </a:r>
                <a:r>
                  <a:rPr lang="zh-CN" altLang="zh-CN" dirty="0"/>
                  <a:t>我们认为有</a:t>
                </a:r>
                <a:r>
                  <a:rPr lang="zh-CN" altLang="zh-CN" u="sng" dirty="0">
                    <a:solidFill>
                      <a:srgbClr val="0000CC"/>
                    </a:solidFill>
                    <a:latin typeface="+mn-ea"/>
                  </a:rPr>
                  <a:t>三种可能原因</a:t>
                </a:r>
                <a:r>
                  <a:rPr lang="zh-CN" altLang="zh-CN" dirty="0"/>
                  <a:t>：</a:t>
                </a:r>
                <a:r>
                  <a:rPr lang="zh-CN" altLang="zh-CN" dirty="0">
                    <a:effectLst/>
                  </a:rPr>
                  <a:t> </a:t>
                </a:r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:endParaRPr lang="en-US" altLang="zh-CN" dirty="0">
                  <a:effectLst/>
                </a:endParaRPr>
              </a:p>
              <a:p>
                <a:pPr marL="914400" lvl="1" indent="-457200">
                  <a:lnSpc>
                    <a:spcPct val="125000"/>
                  </a:lnSpc>
                  <a:buAutoNum type="arabicPeriod"/>
                </a:pPr>
                <a:endParaRPr lang="en-US" altLang="zh-CN" dirty="0">
                  <a:effectLst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9F6DA72-98C3-5C4D-A61E-FC5E080D9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9925" y="1133475"/>
                <a:ext cx="8702675" cy="2943597"/>
              </a:xfrm>
              <a:blipFill>
                <a:blip r:embed="rId2"/>
                <a:stretch>
                  <a:fillRect l="-1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E657E5-6625-6A49-984A-C22B81869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22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12">
                <a:extLst>
                  <a:ext uri="{FF2B5EF4-FFF2-40B4-BE49-F238E27FC236}">
                    <a16:creationId xmlns:a16="http://schemas.microsoft.com/office/drawing/2014/main" id="{BAABCF16-4DE3-2E40-81F6-2C21A33D2A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6725" y="4708862"/>
                <a:ext cx="6192688" cy="1015663"/>
              </a:xfrm>
              <a:prstGeom prst="rect">
                <a:avLst/>
              </a:prstGeom>
              <a:solidFill>
                <a:srgbClr val="FFE163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2000" dirty="0"/>
                  <a:t>由于能力有限，我们先不质疑前人工作，妄自假设其可能的疏漏。这里我们按照第一种可能原因，进一步给出对</a:t>
                </a:r>
                <a:r>
                  <a:rPr kumimoji="1" lang="en-US" altLang="zh-CN" sz="2000" dirty="0"/>
                  <a:t>MOG</a:t>
                </a:r>
                <a:r>
                  <a:rPr kumimoji="1" lang="zh-CN" altLang="en-US" sz="2000" dirty="0"/>
                  <a:t>理论参数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zh-CN" altLang="en-US" sz="2000" dirty="0"/>
                  <a:t>的限制。</a:t>
                </a:r>
                <a:endParaRPr kumimoji="1" lang="zh-CN" altLang="en-US" sz="2000" dirty="0"/>
              </a:p>
            </p:txBody>
          </p:sp>
        </mc:Choice>
        <mc:Fallback xmlns="">
          <p:sp>
            <p:nvSpPr>
              <p:cNvPr id="6" name="Text Box 12">
                <a:extLst>
                  <a:ext uri="{FF2B5EF4-FFF2-40B4-BE49-F238E27FC236}">
                    <a16:creationId xmlns:a16="http://schemas.microsoft.com/office/drawing/2014/main" id="{BAABCF16-4DE3-2E40-81F6-2C21A33D2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6725" y="4708862"/>
                <a:ext cx="6192688" cy="1015663"/>
              </a:xfrm>
              <a:prstGeom prst="rect">
                <a:avLst/>
              </a:prstGeom>
              <a:blipFill>
                <a:blip r:embed="rId3"/>
                <a:stretch>
                  <a:fillRect l="-610" t="-1190" b="-7143"/>
                </a:stretch>
              </a:blip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10F6707-613A-0443-A1D7-AD983986BB9B}"/>
                  </a:ext>
                </a:extLst>
              </p:cNvPr>
              <p:cNvSpPr/>
              <p:nvPr/>
            </p:nvSpPr>
            <p:spPr>
              <a:xfrm>
                <a:off x="669925" y="2389943"/>
                <a:ext cx="8566150" cy="1687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:r>
                  <a:rPr lang="en-US" altLang="zh-CN" u="sng" dirty="0">
                    <a:solidFill>
                      <a:srgbClr val="FF0000"/>
                    </a:solidFill>
                  </a:rPr>
                  <a:t>1.</a:t>
                </a:r>
                <a:r>
                  <a:rPr lang="zh-CN" altLang="en-US" u="sng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u="sng" dirty="0">
                    <a:solidFill>
                      <a:srgbClr val="FF0000"/>
                    </a:solidFill>
                  </a:rPr>
                  <a:t>MOG</a:t>
                </a:r>
                <a:r>
                  <a:rPr lang="zh-CN" altLang="zh-CN" u="sng" dirty="0">
                    <a:solidFill>
                      <a:srgbClr val="FF0000"/>
                    </a:solidFill>
                  </a:rPr>
                  <a:t>理论的误差随</a:t>
                </a:r>
                <a:r>
                  <a:rPr lang="zh-CN" altLang="en-US" u="sng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en-US" u="sng" dirty="0">
                    <a:solidFill>
                      <a:srgbClr val="FF0000"/>
                    </a:solidFill>
                  </a:rPr>
                  <a:t> </a:t>
                </a:r>
                <a:r>
                  <a:rPr lang="zh-CN" altLang="zh-CN" u="sng" dirty="0">
                    <a:solidFill>
                      <a:srgbClr val="FF0000"/>
                    </a:solidFill>
                  </a:rPr>
                  <a:t>逐渐增大 </a:t>
                </a:r>
                <a:endParaRPr lang="en-US" altLang="zh-CN" u="sng" dirty="0">
                  <a:solidFill>
                    <a:srgbClr val="FF0000"/>
                  </a:solidFill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altLang="zh-CN" u="sng" dirty="0">
                    <a:solidFill>
                      <a:srgbClr val="FF0000"/>
                    </a:solidFill>
                  </a:rPr>
                  <a:t>2.</a:t>
                </a:r>
                <a:r>
                  <a:rPr lang="zh-CN" altLang="en-US" u="sng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u="sng" dirty="0">
                    <a:solidFill>
                      <a:srgbClr val="FF0000"/>
                    </a:solidFill>
                  </a:rPr>
                  <a:t>MOG</a:t>
                </a:r>
                <a:r>
                  <a:rPr lang="zh-CN" altLang="zh-CN" u="sng" dirty="0">
                    <a:solidFill>
                      <a:srgbClr val="FF0000"/>
                    </a:solidFill>
                  </a:rPr>
                  <a:t>下黑洞无毛定理不成立</a:t>
                </a:r>
                <a:r>
                  <a:rPr lang="zh-CN" altLang="en-US" u="sng" dirty="0">
                    <a:solidFill>
                      <a:srgbClr val="FF0000"/>
                    </a:solidFill>
                  </a:rPr>
                  <a:t>，且标量 </a:t>
                </a:r>
                <a14:m>
                  <m:oMath xmlns:m="http://schemas.openxmlformats.org/officeDocument/2006/math">
                    <m:r>
                      <a:rPr lang="en-US" altLang="zh-CN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en-US" u="sng" dirty="0">
                    <a:solidFill>
                      <a:srgbClr val="FF0000"/>
                    </a:solidFill>
                  </a:rPr>
                  <a:t> 作为一根</a:t>
                </a:r>
                <a:r>
                  <a:rPr lang="en-US" altLang="zh-CN" u="sng" dirty="0">
                    <a:solidFill>
                      <a:srgbClr val="FF0000"/>
                    </a:solidFill>
                  </a:rPr>
                  <a:t>”hair”</a:t>
                </a:r>
                <a:r>
                  <a:rPr lang="zh-CN" altLang="en-US" u="sng" dirty="0">
                    <a:solidFill>
                      <a:srgbClr val="FF0000"/>
                    </a:solidFill>
                  </a:rPr>
                  <a:t> </a:t>
                </a:r>
                <a:endParaRPr lang="en-US" altLang="zh-CN" u="sng" dirty="0">
                  <a:solidFill>
                    <a:srgbClr val="FF0000"/>
                  </a:solidFill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altLang="zh-CN" u="sng" dirty="0">
                    <a:solidFill>
                      <a:srgbClr val="FF0000"/>
                    </a:solidFill>
                  </a:rPr>
                  <a:t>3.</a:t>
                </a:r>
                <a:r>
                  <a:rPr lang="zh-CN" altLang="en-US" u="sng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u="sng" dirty="0">
                    <a:solidFill>
                      <a:srgbClr val="FF0000"/>
                    </a:solidFill>
                  </a:rPr>
                  <a:t>Moffat</a:t>
                </a:r>
                <a:r>
                  <a:rPr lang="zh-CN" altLang="zh-CN" u="sng" dirty="0">
                    <a:solidFill>
                      <a:srgbClr val="FF0000"/>
                    </a:solidFill>
                  </a:rPr>
                  <a:t>推导出的</a:t>
                </a:r>
                <a:r>
                  <a:rPr lang="en-US" altLang="zh-CN" u="sng" dirty="0">
                    <a:solidFill>
                      <a:srgbClr val="FF0000"/>
                    </a:solidFill>
                  </a:rPr>
                  <a:t>Kerr-MOG</a:t>
                </a:r>
                <a:r>
                  <a:rPr lang="zh-CN" altLang="zh-CN" u="sng" dirty="0">
                    <a:solidFill>
                      <a:srgbClr val="FF0000"/>
                    </a:solidFill>
                  </a:rPr>
                  <a:t>度规不正确</a:t>
                </a:r>
                <a:r>
                  <a:rPr lang="en-US" altLang="zh-CN" u="sng" dirty="0">
                    <a:solidFill>
                      <a:srgbClr val="FF0000"/>
                    </a:solidFill>
                  </a:rPr>
                  <a:t>/QNM</a:t>
                </a:r>
                <a:r>
                  <a:rPr lang="zh-CN" altLang="en-US" u="sng" dirty="0">
                    <a:solidFill>
                      <a:srgbClr val="FF0000"/>
                    </a:solidFill>
                  </a:rPr>
                  <a:t>计算错误</a:t>
                </a:r>
                <a:endParaRPr kumimoji="1" lang="zh-CN" altLang="en-US" u="sn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10F6707-613A-0443-A1D7-AD983986B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25" y="2389943"/>
                <a:ext cx="8566150" cy="1687129"/>
              </a:xfrm>
              <a:prstGeom prst="rect">
                <a:avLst/>
              </a:prstGeom>
              <a:blipFill>
                <a:blip r:embed="rId4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五角星 7">
            <a:extLst>
              <a:ext uri="{FF2B5EF4-FFF2-40B4-BE49-F238E27FC236}">
                <a16:creationId xmlns:a16="http://schemas.microsoft.com/office/drawing/2014/main" id="{209064D5-66E1-E048-B3C9-E0FE615541A2}"/>
              </a:ext>
            </a:extLst>
          </p:cNvPr>
          <p:cNvSpPr/>
          <p:nvPr/>
        </p:nvSpPr>
        <p:spPr bwMode="auto">
          <a:xfrm>
            <a:off x="776536" y="2492896"/>
            <a:ext cx="391344" cy="39167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71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4B61D-FDE5-F149-B06A-1D886D16D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参数限制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内容占位符 4">
                <a:extLst>
                  <a:ext uri="{FF2B5EF4-FFF2-40B4-BE49-F238E27FC236}">
                    <a16:creationId xmlns:a16="http://schemas.microsoft.com/office/drawing/2014/main" id="{573F4D07-6CC0-F643-9715-A596BB98083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49139002"/>
                  </p:ext>
                </p:extLst>
              </p:nvPr>
            </p:nvGraphicFramePr>
            <p:xfrm>
              <a:off x="515077" y="4116089"/>
              <a:ext cx="5543550" cy="164147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08710">
                      <a:extLst>
                        <a:ext uri="{9D8B030D-6E8A-4147-A177-3AD203B41FA5}">
                          <a16:colId xmlns:a16="http://schemas.microsoft.com/office/drawing/2014/main" val="1973153225"/>
                        </a:ext>
                      </a:extLst>
                    </a:gridCol>
                    <a:gridCol w="1108710">
                      <a:extLst>
                        <a:ext uri="{9D8B030D-6E8A-4147-A177-3AD203B41FA5}">
                          <a16:colId xmlns:a16="http://schemas.microsoft.com/office/drawing/2014/main" val="1847439426"/>
                        </a:ext>
                      </a:extLst>
                    </a:gridCol>
                    <a:gridCol w="1108710">
                      <a:extLst>
                        <a:ext uri="{9D8B030D-6E8A-4147-A177-3AD203B41FA5}">
                          <a16:colId xmlns:a16="http://schemas.microsoft.com/office/drawing/2014/main" val="3348970866"/>
                        </a:ext>
                      </a:extLst>
                    </a:gridCol>
                    <a:gridCol w="1108710">
                      <a:extLst>
                        <a:ext uri="{9D8B030D-6E8A-4147-A177-3AD203B41FA5}">
                          <a16:colId xmlns:a16="http://schemas.microsoft.com/office/drawing/2014/main" val="626469772"/>
                        </a:ext>
                      </a:extLst>
                    </a:gridCol>
                    <a:gridCol w="1108710">
                      <a:extLst>
                        <a:ext uri="{9D8B030D-6E8A-4147-A177-3AD203B41FA5}">
                          <a16:colId xmlns:a16="http://schemas.microsoft.com/office/drawing/2014/main" val="1209802170"/>
                        </a:ext>
                      </a:extLst>
                    </a:gridCol>
                  </a:tblGrid>
                  <a:tr h="401955">
                    <a:tc>
                      <a:txBody>
                        <a:bodyPr/>
                        <a:lstStyle/>
                        <a:p>
                          <a:pPr indent="609600" algn="l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AIC</a:t>
                          </a:r>
                          <a:endParaRPr lang="zh-CN" sz="1200" dirty="0">
                            <a:effectLst/>
                          </a:endParaRPr>
                        </a:p>
                        <a:p>
                          <a:pPr indent="152400" algn="l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n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=4</m:t>
                                </m:r>
                              </m:oMath>
                            </m:oMathPara>
                          </a14:m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=9</m:t>
                                </m:r>
                              </m:oMath>
                            </m:oMathPara>
                          </a14:m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44597493"/>
                      </a:ext>
                    </a:extLst>
                  </a:tr>
                  <a:tr h="4019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0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0.61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56.59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100.75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117.10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68663287"/>
                      </a:ext>
                    </a:extLst>
                  </a:tr>
                  <a:tr h="4019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0.10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42.15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204.28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284.47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0136965"/>
                      </a:ext>
                    </a:extLst>
                  </a:tr>
                  <a:tr h="4019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2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0.25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11.36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406.73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526.38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984270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内容占位符 4">
                <a:extLst>
                  <a:ext uri="{FF2B5EF4-FFF2-40B4-BE49-F238E27FC236}">
                    <a16:creationId xmlns:a16="http://schemas.microsoft.com/office/drawing/2014/main" id="{573F4D07-6CC0-F643-9715-A596BB98083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49139002"/>
                  </p:ext>
                </p:extLst>
              </p:nvPr>
            </p:nvGraphicFramePr>
            <p:xfrm>
              <a:off x="515077" y="4116089"/>
              <a:ext cx="5543550" cy="164147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08710">
                      <a:extLst>
                        <a:ext uri="{9D8B030D-6E8A-4147-A177-3AD203B41FA5}">
                          <a16:colId xmlns:a16="http://schemas.microsoft.com/office/drawing/2014/main" val="1973153225"/>
                        </a:ext>
                      </a:extLst>
                    </a:gridCol>
                    <a:gridCol w="1108710">
                      <a:extLst>
                        <a:ext uri="{9D8B030D-6E8A-4147-A177-3AD203B41FA5}">
                          <a16:colId xmlns:a16="http://schemas.microsoft.com/office/drawing/2014/main" val="1847439426"/>
                        </a:ext>
                      </a:extLst>
                    </a:gridCol>
                    <a:gridCol w="1108710">
                      <a:extLst>
                        <a:ext uri="{9D8B030D-6E8A-4147-A177-3AD203B41FA5}">
                          <a16:colId xmlns:a16="http://schemas.microsoft.com/office/drawing/2014/main" val="3348970866"/>
                        </a:ext>
                      </a:extLst>
                    </a:gridCol>
                    <a:gridCol w="1108710">
                      <a:extLst>
                        <a:ext uri="{9D8B030D-6E8A-4147-A177-3AD203B41FA5}">
                          <a16:colId xmlns:a16="http://schemas.microsoft.com/office/drawing/2014/main" val="626469772"/>
                        </a:ext>
                      </a:extLst>
                    </a:gridCol>
                    <a:gridCol w="1108710">
                      <a:extLst>
                        <a:ext uri="{9D8B030D-6E8A-4147-A177-3AD203B41FA5}">
                          <a16:colId xmlns:a16="http://schemas.microsoft.com/office/drawing/2014/main" val="1209802170"/>
                        </a:ext>
                      </a:extLst>
                    </a:gridCol>
                  </a:tblGrid>
                  <a:tr h="43561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136" t="-5882" r="-400000" b="-28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02299" t="-5882" r="-304598" b="-28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00000" t="-5882" r="-201136" b="-28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03448" t="-5882" r="-103448" b="-28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98864" t="-5882" r="-2273" b="-28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4597493"/>
                      </a:ext>
                    </a:extLst>
                  </a:tr>
                  <a:tr h="4019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0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0.61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56.59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100.75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117.10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68663287"/>
                      </a:ext>
                    </a:extLst>
                  </a:tr>
                  <a:tr h="4019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0.10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42.15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204.28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284.47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0136965"/>
                      </a:ext>
                    </a:extLst>
                  </a:tr>
                  <a:tr h="4019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2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0.25</a:t>
                          </a:r>
                          <a:endParaRPr lang="zh-CN" sz="12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11.36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406.73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  <a:tabLst>
                              <a:tab pos="239395" algn="l"/>
                            </a:tabLst>
                          </a:pPr>
                          <a:r>
                            <a:rPr lang="en-US" sz="1200" dirty="0">
                              <a:effectLst/>
                            </a:rPr>
                            <a:t>526.38</a:t>
                          </a:r>
                          <a:endParaRPr lang="zh-CN" sz="12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9842707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5A9144-5D37-4B44-B5BD-29F4A464F7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23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D1F268-51B5-8A47-B9B6-CC9B6A39E1E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b="2885"/>
          <a:stretch/>
        </p:blipFill>
        <p:spPr bwMode="auto">
          <a:xfrm>
            <a:off x="5741926" y="2096795"/>
            <a:ext cx="4514974" cy="3058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EB5508C-8C7D-E64B-B064-207E6B25502C}"/>
                  </a:ext>
                </a:extLst>
              </p:cNvPr>
              <p:cNvSpPr/>
              <p:nvPr/>
            </p:nvSpPr>
            <p:spPr>
              <a:xfrm>
                <a:off x="6393160" y="5274576"/>
                <a:ext cx="2719526" cy="4716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zh-CN" altLang="en-US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0.218</m:t>
                          </m:r>
                        </m:e>
                        <m:sub>
                          <m:r>
                            <a:rPr lang="zh-CN" alt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−0.28</m:t>
                          </m:r>
                        </m:sub>
                        <m:sup>
                          <m:r>
                            <a:rPr lang="zh-CN" alt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+0.28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EB5508C-8C7D-E64B-B064-207E6B255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160" y="5274576"/>
                <a:ext cx="2719526" cy="471668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9578B32F-2C31-6545-B305-67CD997CDBBB}"/>
              </a:ext>
            </a:extLst>
          </p:cNvPr>
          <p:cNvSpPr/>
          <p:nvPr/>
        </p:nvSpPr>
        <p:spPr>
          <a:xfrm>
            <a:off x="1205148" y="1604515"/>
            <a:ext cx="280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B148EC7C-798D-1C4C-AA44-53B4776EF1EB}"/>
                  </a:ext>
                </a:extLst>
              </p:cNvPr>
              <p:cNvSpPr/>
              <p:nvPr/>
            </p:nvSpPr>
            <p:spPr>
              <a:xfrm>
                <a:off x="533400" y="1275923"/>
                <a:ext cx="5284726" cy="2677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这里由于各个模型包含的拟合系数数量不同，我们使用</a:t>
                </a:r>
                <a:r>
                  <a:rPr lang="zh-CN" altLang="en-US" u="sng" dirty="0">
                    <a:solidFill>
                      <a:srgbClr val="0000CC"/>
                    </a:solidFill>
                    <a:latin typeface="+mn-ea"/>
                  </a:rPr>
                  <a:t>赤池信息准则估计参量</a:t>
                </a:r>
                <a:r>
                  <a:rPr lang="en-US" altLang="zh-CN" u="sng" dirty="0">
                    <a:solidFill>
                      <a:srgbClr val="0000CC"/>
                    </a:solidFill>
                    <a:latin typeface="+mn-ea"/>
                  </a:rPr>
                  <a:t>AIC</a:t>
                </a:r>
                <a:r>
                  <a:rPr lang="zh-CN" altLang="en-US" dirty="0">
                    <a:latin typeface="+mn-ea"/>
                  </a:rPr>
                  <a:t>来衡量拟合结果，并根据以下准则给出参数限制：</a:t>
                </a:r>
                <a:endParaRPr lang="en-US" altLang="zh-CN" dirty="0">
                  <a:latin typeface="+mn-ea"/>
                </a:endParaRPr>
              </a:p>
              <a:p>
                <a:pPr marL="342900" indent="-34290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+mn-lt"/>
                  </a:rPr>
                  <a:t>AIC(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𝑚𝑎𝑥𝑙𝑜𝑤𝑒𝑟</m:t>
                        </m:r>
                      </m:sub>
                    </m:sSub>
                  </m:oMath>
                </a14:m>
                <a:r>
                  <a:rPr lang="en-US" altLang="zh-CN" dirty="0">
                    <a:latin typeface="+mn-lt"/>
                  </a:rPr>
                  <a:t>)=1</a:t>
                </a:r>
                <a:r>
                  <a:rPr lang="zh-CN" altLang="zh-CN" dirty="0">
                    <a:effectLst/>
                    <a:latin typeface="+mn-lt"/>
                  </a:rPr>
                  <a:t> </a:t>
                </a:r>
                <a:endParaRPr lang="en-US" altLang="zh-CN" dirty="0">
                  <a:effectLst/>
                  <a:latin typeface="+mn-lt"/>
                </a:endParaRPr>
              </a:p>
              <a:p>
                <a:pPr marL="342900" indent="-34290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+mn-lt"/>
                  </a:rPr>
                  <a:t>AIC(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𝑚𝑎𝑥𝑢𝑝𝑝𝑒𝑟</m:t>
                        </m:r>
                      </m:sub>
                    </m:sSub>
                  </m:oMath>
                </a14:m>
                <a:r>
                  <a:rPr lang="en-US" altLang="zh-CN" dirty="0">
                    <a:latin typeface="+mn-lt"/>
                  </a:rPr>
                  <a:t>)=10</a:t>
                </a:r>
                <a:r>
                  <a:rPr lang="zh-CN" altLang="zh-CN" dirty="0">
                    <a:effectLst/>
                    <a:latin typeface="+mn-lt"/>
                  </a:rPr>
                  <a:t> </a:t>
                </a:r>
                <a:endParaRPr lang="en-US" altLang="zh-CN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B148EC7C-798D-1C4C-AA44-53B4776EF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275923"/>
                <a:ext cx="5284726" cy="2677015"/>
              </a:xfrm>
              <a:prstGeom prst="rect">
                <a:avLst/>
              </a:prstGeom>
              <a:blipFill>
                <a:blip r:embed="rId5"/>
                <a:stretch>
                  <a:fillRect l="-1923" t="-1887" r="-962" b="-28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0">
                <a:extLst>
                  <a:ext uri="{FF2B5EF4-FFF2-40B4-BE49-F238E27FC236}">
                    <a16:creationId xmlns:a16="http://schemas.microsoft.com/office/drawing/2014/main" id="{3AFED7D9-FCB8-8D40-B176-E4272A78C5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76950" y="1471979"/>
                <a:ext cx="3624326" cy="461665"/>
              </a:xfrm>
              <a:prstGeom prst="rect">
                <a:avLst/>
              </a:prstGeom>
              <a:solidFill>
                <a:srgbClr val="FFE163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𝐴𝐼𝐶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𝑅𝑆𝑆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n-US" altLang="zh-CN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CN" altLang="zh-CN" dirty="0"/>
              </a:p>
            </p:txBody>
          </p:sp>
        </mc:Choice>
        <mc:Fallback xmlns="">
          <p:sp>
            <p:nvSpPr>
              <p:cNvPr id="15" name="Text Box 10">
                <a:extLst>
                  <a:ext uri="{FF2B5EF4-FFF2-40B4-BE49-F238E27FC236}">
                    <a16:creationId xmlns:a16="http://schemas.microsoft.com/office/drawing/2014/main" id="{3AFED7D9-FCB8-8D40-B176-E4272A78C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6950" y="1471979"/>
                <a:ext cx="3624326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FB2D16-6BD9-E241-B9A6-5DEFFDA71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结论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0C9DF28-3F74-A346-88D7-27B63D7B3F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9762" y="1026318"/>
                <a:ext cx="8702675" cy="4805363"/>
              </a:xfrm>
            </p:spPr>
            <p:txBody>
              <a:bodyPr/>
              <a:lstStyle/>
              <a:p>
                <a:pPr>
                  <a:lnSpc>
                    <a:spcPct val="125000"/>
                  </a:lnSpc>
                </a:pPr>
                <a:r>
                  <a:rPr kumimoji="1" lang="zh-CN" altLang="en-US" sz="2000" dirty="0"/>
                  <a:t>一个好的引力理论，需要：</a:t>
                </a:r>
                <a:endParaRPr kumimoji="1" lang="en-US" altLang="zh-CN" sz="2000" dirty="0"/>
              </a:p>
              <a:p>
                <a:pPr lvl="1">
                  <a:lnSpc>
                    <a:spcPct val="125000"/>
                  </a:lnSpc>
                </a:pPr>
                <a:r>
                  <a:rPr kumimoji="1" lang="zh-CN" altLang="en-US" sz="2000" dirty="0"/>
                  <a:t>能解释基本的物理现象（牛顿引力中的内容）</a:t>
                </a:r>
                <a:endParaRPr kumimoji="1" lang="en-US" altLang="zh-CN" sz="2000" dirty="0"/>
              </a:p>
              <a:p>
                <a:pPr lvl="1">
                  <a:lnSpc>
                    <a:spcPct val="125000"/>
                  </a:lnSpc>
                </a:pPr>
                <a:r>
                  <a:rPr kumimoji="1" lang="zh-CN" altLang="en-US" sz="2000" dirty="0"/>
                  <a:t>解释天体物理的观测结果（包括太阳系和宇宙大尺度）</a:t>
                </a:r>
                <a:endParaRPr kumimoji="1" lang="en-US" altLang="zh-CN" sz="2000" dirty="0"/>
              </a:p>
              <a:p>
                <a:pPr lvl="1">
                  <a:lnSpc>
                    <a:spcPct val="125000"/>
                  </a:lnSpc>
                </a:pPr>
                <a:r>
                  <a:rPr kumimoji="1" lang="zh-CN" altLang="en-US" sz="2000" dirty="0"/>
                  <a:t>应该尽可能简洁，自然</a:t>
                </a:r>
                <a:endParaRPr kumimoji="1" lang="en-US" altLang="zh-CN" sz="2000" dirty="0"/>
              </a:p>
              <a:p>
                <a:pPr lvl="1">
                  <a:lnSpc>
                    <a:spcPct val="125000"/>
                  </a:lnSpc>
                </a:pPr>
                <a:endParaRPr kumimoji="1" lang="en-US" altLang="zh-CN" sz="2000" dirty="0"/>
              </a:p>
              <a:p>
                <a:pPr>
                  <a:lnSpc>
                    <a:spcPct val="125000"/>
                  </a:lnSpc>
                </a:pPr>
                <a:r>
                  <a:rPr lang="zh-CN" altLang="zh-CN" sz="2000" dirty="0"/>
                  <a:t>拜读以往学者对</a:t>
                </a:r>
                <a:r>
                  <a:rPr lang="en-US" altLang="zh-CN" sz="2000" dirty="0"/>
                  <a:t>MOG</a:t>
                </a:r>
                <a:r>
                  <a:rPr lang="zh-CN" altLang="zh-CN" sz="2000" dirty="0"/>
                  <a:t>标量</a:t>
                </a:r>
                <a:r>
                  <a:rPr lang="en-US" altLang="zh-CN" sz="2000" dirty="0"/>
                  <a:t>-</a:t>
                </a:r>
                <a:r>
                  <a:rPr lang="zh-CN" altLang="zh-CN" sz="2000" dirty="0"/>
                  <a:t>矢量</a:t>
                </a:r>
                <a:r>
                  <a:rPr lang="en-US" altLang="zh-CN" sz="2000" dirty="0"/>
                  <a:t>-</a:t>
                </a:r>
                <a:r>
                  <a:rPr lang="zh-CN" altLang="zh-CN" sz="2000" dirty="0"/>
                  <a:t>张量引力理论的诸多研究，我们不难清楚该理论广泛的宇宙学实用性，其巧妙的思想不仅能解释原有广义相对论</a:t>
                </a:r>
                <a:r>
                  <a:rPr lang="zh-CN" altLang="en-US" sz="2000" dirty="0"/>
                  <a:t>虚假设</a:t>
                </a:r>
                <a:r>
                  <a:rPr lang="zh-CN" altLang="zh-CN" sz="2000" dirty="0"/>
                  <a:t>的暗物质暗能量</a:t>
                </a:r>
                <a:r>
                  <a:rPr lang="zh-CN" altLang="en-US" sz="2000" dirty="0"/>
                  <a:t>存在</a:t>
                </a:r>
                <a:r>
                  <a:rPr lang="zh-CN" altLang="zh-CN" sz="2000" dirty="0"/>
                  <a:t>，又能在特殊情况恰到好处的回归广义相对论。然而，在本节的参数限制给出后，其</a:t>
                </a:r>
                <a:r>
                  <a:rPr lang="zh-CN" altLang="en-US" sz="2000" dirty="0"/>
                  <a:t>参数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zh-CN" altLang="zh-CN" sz="2000" dirty="0"/>
                  <a:t>选取任意性将受极大限制</a:t>
                </a:r>
                <a:r>
                  <a:rPr lang="zh-CN" altLang="en-US" sz="2000" dirty="0"/>
                  <a:t>。</a:t>
                </a:r>
                <a:endParaRPr lang="en-US" altLang="zh-CN" sz="2000" dirty="0"/>
              </a:p>
              <a:p>
                <a:pPr>
                  <a:lnSpc>
                    <a:spcPct val="125000"/>
                  </a:lnSpc>
                </a:pPr>
                <a:endParaRPr lang="en-US" altLang="zh-CN" sz="2000" u="sng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r>
                  <a:rPr lang="zh-CN" altLang="en-US" sz="2000" u="sng" dirty="0">
                    <a:solidFill>
                      <a:srgbClr val="FF0000"/>
                    </a:solidFill>
                  </a:rPr>
                  <a:t>因此，</a:t>
                </a:r>
                <a:r>
                  <a:rPr lang="zh-CN" altLang="zh-CN" sz="2000" u="sng" dirty="0">
                    <a:solidFill>
                      <a:srgbClr val="FF0000"/>
                    </a:solidFill>
                  </a:rPr>
                  <a:t>至少在现阶段引力波探测的基础上，我们仍可以认为广义相对论是具有更好描述性的引力理论。</a:t>
                </a:r>
                <a:r>
                  <a:rPr lang="zh-CN" altLang="zh-CN" sz="2000" u="sng" dirty="0">
                    <a:solidFill>
                      <a:srgbClr val="FF0000"/>
                    </a:solidFill>
                    <a:effectLst/>
                  </a:rPr>
                  <a:t> </a:t>
                </a:r>
                <a:endParaRPr kumimoji="1" lang="en-US" altLang="zh-CN" sz="2000" u="sng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0C9DF28-3F74-A346-88D7-27B63D7B3F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9762" y="1026318"/>
                <a:ext cx="8702675" cy="4805363"/>
              </a:xfrm>
              <a:blipFill>
                <a:blip r:embed="rId2"/>
                <a:stretch>
                  <a:fillRect r="-146" b="-73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5BAE15-AEE5-D74E-8625-B2DD286A18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9726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6E4AE-2B89-FF45-85CA-0AEA24263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88840"/>
            <a:ext cx="8229600" cy="914400"/>
          </a:xfrm>
        </p:spPr>
        <p:txBody>
          <a:bodyPr/>
          <a:lstStyle/>
          <a:p>
            <a:r>
              <a:rPr kumimoji="1" lang="zh-CN" altLang="en-US" dirty="0">
                <a:solidFill>
                  <a:srgbClr val="FF0000"/>
                </a:solidFill>
              </a:rPr>
              <a:t>感谢各位老师耐心聆听！</a:t>
            </a:r>
            <a:br>
              <a:rPr kumimoji="1" lang="en-US" altLang="zh-CN" dirty="0">
                <a:solidFill>
                  <a:srgbClr val="FF0000"/>
                </a:solidFill>
              </a:rPr>
            </a:br>
            <a:r>
              <a:rPr kumimoji="1" lang="en-US" altLang="zh-CN" dirty="0">
                <a:solidFill>
                  <a:srgbClr val="FF0000"/>
                </a:solidFill>
              </a:rPr>
              <a:t>Thanks for listening!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591EC9E-913D-2240-8A6E-4F23CECCE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2600" y="4221088"/>
            <a:ext cx="6934200" cy="1844675"/>
          </a:xfrm>
        </p:spPr>
        <p:txBody>
          <a:bodyPr/>
          <a:lstStyle/>
          <a:p>
            <a:r>
              <a:rPr lang="zh-CN" altLang="en-US" dirty="0">
                <a:latin typeface="+mn-ea"/>
              </a:rPr>
              <a:t>答辩学生：邱弋</a:t>
            </a:r>
          </a:p>
          <a:p>
            <a:r>
              <a:rPr lang="zh-CN" altLang="en-US" dirty="0">
                <a:latin typeface="+mn-ea"/>
              </a:rPr>
              <a:t>指导教师：徐立昕</a:t>
            </a:r>
            <a:endParaRPr lang="en-US" altLang="zh-CN" dirty="0">
              <a:latin typeface="+mn-ea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6486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6FBA12-8F5C-9942-9BB1-839608B2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附录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5AE9CC-B5FC-2C40-B657-26820A5893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26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6AC5943-91F3-FF45-BDE0-BF7985F615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22888" y="2358344"/>
            <a:ext cx="7632848" cy="352839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843F1A2-A7BA-4442-8B9E-2385407E487F}"/>
              </a:ext>
            </a:extLst>
          </p:cNvPr>
          <p:cNvSpPr txBox="1"/>
          <p:nvPr/>
        </p:nvSpPr>
        <p:spPr>
          <a:xfrm>
            <a:off x="1064568" y="1144671"/>
            <a:ext cx="7949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针对</a:t>
            </a:r>
            <a:r>
              <a:rPr lang="en-US" altLang="zh-CN" dirty="0"/>
              <a:t>MOG</a:t>
            </a:r>
            <a:r>
              <a:rPr lang="zh-CN" altLang="zh-CN" dirty="0"/>
              <a:t>理论双黑洞</a:t>
            </a:r>
            <a:r>
              <a:rPr lang="en-US" altLang="zh-CN" dirty="0"/>
              <a:t>Ringdown</a:t>
            </a:r>
            <a:r>
              <a:rPr lang="zh-CN" altLang="zh-CN" dirty="0"/>
              <a:t>部分，</a:t>
            </a:r>
            <a:r>
              <a:rPr lang="en-US" altLang="zh-CN" dirty="0"/>
              <a:t>Luciano Manfredi</a:t>
            </a:r>
            <a:r>
              <a:rPr lang="zh-CN" altLang="zh-CN" dirty="0"/>
              <a:t>等人在</a:t>
            </a:r>
            <a:r>
              <a:rPr lang="en-US" altLang="zh-CN" dirty="0"/>
              <a:t>2018</a:t>
            </a:r>
            <a:r>
              <a:rPr lang="zh-CN" altLang="zh-CN" dirty="0"/>
              <a:t>年通过</a:t>
            </a:r>
            <a:r>
              <a:rPr lang="en-US" altLang="zh-CN" dirty="0"/>
              <a:t>AIM</a:t>
            </a:r>
            <a:r>
              <a:rPr lang="zh-CN" altLang="zh-CN" dirty="0"/>
              <a:t>方法计算出</a:t>
            </a:r>
            <a:r>
              <a:rPr lang="en-US" altLang="zh-CN" dirty="0"/>
              <a:t>Quasi-Normal Modes</a:t>
            </a:r>
            <a:r>
              <a:rPr lang="zh-CN" altLang="zh-CN" dirty="0"/>
              <a:t>数据如下表</a:t>
            </a:r>
            <a:r>
              <a:rPr lang="zh-CN" altLang="en-US" dirty="0"/>
              <a:t>：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9668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C788F3-ED7D-D84E-9EEA-1E0BE7B6C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引力波的提出与发现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20D8F8-6E55-C046-BD97-1E0FAC86D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引力波理论由爱因斯坦在</a:t>
            </a:r>
            <a:r>
              <a:rPr kumimoji="1" lang="en-US" altLang="zh-CN" dirty="0"/>
              <a:t>1916</a:t>
            </a:r>
            <a:r>
              <a:rPr kumimoji="1" lang="zh-CN" altLang="en-US" dirty="0"/>
              <a:t>年首次提出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2015</a:t>
            </a:r>
            <a:r>
              <a:rPr kumimoji="1" lang="zh-CN" altLang="en-US" dirty="0"/>
              <a:t>年</a:t>
            </a:r>
            <a:r>
              <a:rPr kumimoji="1" lang="en-US" altLang="zh-CN" dirty="0"/>
              <a:t>9</a:t>
            </a:r>
            <a:r>
              <a:rPr kumimoji="1" lang="zh-CN" altLang="en-US" dirty="0"/>
              <a:t>月</a:t>
            </a:r>
            <a:r>
              <a:rPr kumimoji="1" lang="en-US" altLang="zh-CN" dirty="0"/>
              <a:t>14</a:t>
            </a:r>
            <a:r>
              <a:rPr kumimoji="1" lang="zh-CN" altLang="en-US" dirty="0"/>
              <a:t>日，</a:t>
            </a:r>
            <a:r>
              <a:rPr lang="en-US" altLang="zh-CN" dirty="0">
                <a:solidFill>
                  <a:srgbClr val="0000CC"/>
                </a:solidFill>
                <a:latin typeface="+mn-ea"/>
              </a:rPr>
              <a:t>LIGO</a:t>
            </a:r>
            <a:r>
              <a:rPr lang="zh-CN" altLang="en-US" dirty="0">
                <a:solidFill>
                  <a:srgbClr val="0000CC"/>
                </a:solidFill>
                <a:latin typeface="+mn-ea"/>
              </a:rPr>
              <a:t>首次直接探测引力波</a:t>
            </a:r>
            <a:endParaRPr lang="en-US" altLang="zh-CN" dirty="0">
              <a:solidFill>
                <a:srgbClr val="0000CC"/>
              </a:solidFill>
              <a:latin typeface="+mn-ea"/>
            </a:endParaRPr>
          </a:p>
          <a:p>
            <a:endParaRPr kumimoji="1" lang="en-US" altLang="zh-CN" dirty="0"/>
          </a:p>
          <a:p>
            <a:r>
              <a:rPr kumimoji="1" lang="en-US" altLang="zh-CN" dirty="0"/>
              <a:t>2017</a:t>
            </a:r>
            <a:r>
              <a:rPr kumimoji="1" lang="zh-CN" altLang="en-US" dirty="0"/>
              <a:t>年诺贝尔物理学奖</a:t>
            </a:r>
            <a:r>
              <a:rPr kumimoji="1" lang="en-US" altLang="zh-CN" dirty="0"/>
              <a:t>🏆🏆🏆</a:t>
            </a:r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B3353C-21F0-B344-908F-5979B3314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3</a:t>
            </a:fld>
            <a:endParaRPr lang="en-US" altLang="zh-CN"/>
          </a:p>
        </p:txBody>
      </p:sp>
      <p:pic>
        <p:nvPicPr>
          <p:cNvPr id="5" name="Picture 3" descr="wavy.gif">
            <a:extLst>
              <a:ext uri="{FF2B5EF4-FFF2-40B4-BE49-F238E27FC236}">
                <a16:creationId xmlns:a16="http://schemas.microsoft.com/office/drawing/2014/main" id="{5DFC5D38-EA90-2A4F-BF60-F3CCFED36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88" y="3633589"/>
            <a:ext cx="3320898" cy="209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pacetime_curvature.png">
            <a:extLst>
              <a:ext uri="{FF2B5EF4-FFF2-40B4-BE49-F238E27FC236}">
                <a16:creationId xmlns:a16="http://schemas.microsoft.com/office/drawing/2014/main" id="{FADB2CAB-F9A7-034B-9276-15BC80196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66" y="3633589"/>
            <a:ext cx="4408476" cy="209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95ADE85-9763-B04E-A1B1-69AD82EB6BFA}"/>
              </a:ext>
            </a:extLst>
          </p:cNvPr>
          <p:cNvSpPr txBox="1"/>
          <p:nvPr/>
        </p:nvSpPr>
        <p:spPr>
          <a:xfrm>
            <a:off x="809566" y="5787219"/>
            <a:ext cx="5439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Image and animation credit: LISA project</a:t>
            </a:r>
            <a:endParaRPr kumimoji="1" lang="zh-CN" altLang="en-US" sz="1600" dirty="0"/>
          </a:p>
        </p:txBody>
      </p:sp>
      <p:pic>
        <p:nvPicPr>
          <p:cNvPr id="70658" name="Picture 2" descr="Albert Einstein | MY HERO">
            <a:extLst>
              <a:ext uri="{FF2B5EF4-FFF2-40B4-BE49-F238E27FC236}">
                <a16:creationId xmlns:a16="http://schemas.microsoft.com/office/drawing/2014/main" id="{7D5DD1DB-4FD1-FD43-9531-784135EF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30" y="1140671"/>
            <a:ext cx="2223845" cy="230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121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B961B2-E9BE-1244-8604-402B9A05A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引力波基础理论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B8078C-A285-EA45-9932-46571ED4B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/>
              <a:t>线性引力理论：</a:t>
            </a:r>
            <a:endParaRPr kumimoji="1" lang="en-US" altLang="zh-CN" dirty="0"/>
          </a:p>
          <a:p>
            <a:pPr marL="0" indent="0" algn="ctr">
              <a:buNone/>
            </a:pPr>
            <a:endParaRPr lang="en-US" altLang="zh-CN" i="1" dirty="0">
              <a:effectLst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F11702-882E-AF4C-817E-4488F1D8DA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4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924FAAB7-590F-1244-90A8-A78BAF17C7F7}"/>
                  </a:ext>
                </a:extLst>
              </p:cNvPr>
              <p:cNvSpPr/>
              <p:nvPr/>
            </p:nvSpPr>
            <p:spPr>
              <a:xfrm>
                <a:off x="939366" y="4681963"/>
                <a:ext cx="3452484" cy="1194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zh-CN" altLang="en-US" i="0">
                            <a:latin typeface="Cambria Math" panose="02040503050406030204" pitchFamily="18" charset="0"/>
                          </a:rPr>
                          <m:t>TT</m:t>
                        </m:r>
                      </m:sup>
                    </m:sSubSup>
                    <m:r>
                      <a:rPr lang="zh-CN" altLang="en-US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zh-CN" alt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zh-CN" alt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924FAAB7-590F-1244-90A8-A78BAF17C7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66" y="4681963"/>
                <a:ext cx="3452484" cy="1194686"/>
              </a:xfrm>
              <a:prstGeom prst="rect">
                <a:avLst/>
              </a:prstGeom>
              <a:blipFill>
                <a:blip r:embed="rId2"/>
                <a:stretch>
                  <a:fillRect l="-366" r="-1832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6" descr="gravitywave.gif">
            <a:extLst>
              <a:ext uri="{FF2B5EF4-FFF2-40B4-BE49-F238E27FC236}">
                <a16:creationId xmlns:a16="http://schemas.microsoft.com/office/drawing/2014/main" id="{A2E856DA-0151-694D-A36D-CF9E7EBEB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764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gravwavecross.gif">
            <a:extLst>
              <a:ext uri="{FF2B5EF4-FFF2-40B4-BE49-F238E27FC236}">
                <a16:creationId xmlns:a16="http://schemas.microsoft.com/office/drawing/2014/main" id="{C1CF02A8-BDDA-9440-A2C7-6925E2781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83534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6EE8D1A-92FE-E741-9000-2C781AE73A08}"/>
                  </a:ext>
                </a:extLst>
              </p:cNvPr>
              <p:cNvSpPr/>
              <p:nvPr/>
            </p:nvSpPr>
            <p:spPr>
              <a:xfrm>
                <a:off x="756214" y="1751657"/>
                <a:ext cx="3973973" cy="517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zh-CN" altLang="zh-CN" dirty="0">
                    <a:effectLst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6EE8D1A-92FE-E741-9000-2C781AE73A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14" y="1751657"/>
                <a:ext cx="3973973" cy="517834"/>
              </a:xfrm>
              <a:prstGeom prst="rect">
                <a:avLst/>
              </a:prstGeom>
              <a:blipFill>
                <a:blip r:embed="rId5"/>
                <a:stretch>
                  <a:fillRect l="-318" b="-9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3D7B3CB-89DA-3244-836D-7C4ACFFD834A}"/>
                  </a:ext>
                </a:extLst>
              </p:cNvPr>
              <p:cNvSpPr/>
              <p:nvPr/>
            </p:nvSpPr>
            <p:spPr>
              <a:xfrm>
                <a:off x="1514594" y="3225118"/>
                <a:ext cx="2519729" cy="6189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sSup>
                          <m:sSup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zh-CN" altLang="zh-CN" dirty="0">
                    <a:effectLst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3D7B3CB-89DA-3244-836D-7C4ACFFD8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594" y="3225118"/>
                <a:ext cx="2519729" cy="618952"/>
              </a:xfrm>
              <a:prstGeom prst="rect">
                <a:avLst/>
              </a:prstGeom>
              <a:blipFill>
                <a:blip r:embed="rId6"/>
                <a:stretch>
                  <a:fillRect l="-1005" b="-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B5084895-8F38-F746-BB88-F28D5980457D}"/>
              </a:ext>
            </a:extLst>
          </p:cNvPr>
          <p:cNvSpPr/>
          <p:nvPr/>
        </p:nvSpPr>
        <p:spPr>
          <a:xfrm>
            <a:off x="634283" y="2631056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zh-CN" altLang="en-US" dirty="0"/>
              <a:t>线性化场方程：</a:t>
            </a:r>
            <a:endParaRPr lang="en-US" altLang="zh-CN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173A7BB-488E-D441-89EF-38E3756AE7C2}"/>
              </a:ext>
            </a:extLst>
          </p:cNvPr>
          <p:cNvSpPr txBox="1"/>
          <p:nvPr/>
        </p:nvSpPr>
        <p:spPr>
          <a:xfrm>
            <a:off x="634283" y="4032184"/>
            <a:ext cx="4157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+mn-ea"/>
              </a:rPr>
              <a:t>横向无迹</a:t>
            </a:r>
            <a:r>
              <a:rPr lang="en-US" altLang="zh-CN" dirty="0">
                <a:solidFill>
                  <a:srgbClr val="0000CC"/>
                </a:solidFill>
                <a:latin typeface="+mn-ea"/>
              </a:rPr>
              <a:t>(TT)</a:t>
            </a:r>
            <a:r>
              <a:rPr lang="zh-CN" altLang="en-US" dirty="0">
                <a:solidFill>
                  <a:srgbClr val="0000CC"/>
                </a:solidFill>
                <a:latin typeface="+mn-ea"/>
              </a:rPr>
              <a:t>规范</a:t>
            </a:r>
            <a:r>
              <a:rPr kumimoji="1" lang="zh-CN" altLang="en-US" dirty="0"/>
              <a:t>下引力波：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44">
                <a:extLst>
                  <a:ext uri="{FF2B5EF4-FFF2-40B4-BE49-F238E27FC236}">
                    <a16:creationId xmlns:a16="http://schemas.microsoft.com/office/drawing/2014/main" id="{4B463D1A-7A3E-6944-8648-5DC88730ED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7260" y="2431001"/>
                <a:ext cx="1512168" cy="400110"/>
              </a:xfrm>
              <a:prstGeom prst="rect">
                <a:avLst/>
              </a:prstGeom>
              <a:solidFill>
                <a:srgbClr val="FFE163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zh-CN" altLang="en-US" sz="2000" i="1">
                          <a:latin typeface="Cambria Math" panose="02040503050406030204" pitchFamily="18" charset="0"/>
                          <a:ea typeface="+mj-ea"/>
                        </a:rPr>
                        <m:t>极化模式</m:t>
                      </m:r>
                    </m:oMath>
                  </m:oMathPara>
                </a14:m>
                <a:endParaRPr lang="en-US" altLang="zh-CN" sz="2000" dirty="0"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17" name="Text Box 44">
                <a:extLst>
                  <a:ext uri="{FF2B5EF4-FFF2-40B4-BE49-F238E27FC236}">
                    <a16:creationId xmlns:a16="http://schemas.microsoft.com/office/drawing/2014/main" id="{4B463D1A-7A3E-6944-8648-5DC88730E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7260" y="2431001"/>
                <a:ext cx="1512168" cy="400110"/>
              </a:xfrm>
              <a:prstGeom prst="rect">
                <a:avLst/>
              </a:prstGeom>
              <a:blipFill>
                <a:blip r:embed="rId7"/>
                <a:stretch>
                  <a:fillRect r="-826" b="-15152"/>
                </a:stretch>
              </a:blip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44">
                <a:extLst>
                  <a:ext uri="{FF2B5EF4-FFF2-40B4-BE49-F238E27FC236}">
                    <a16:creationId xmlns:a16="http://schemas.microsoft.com/office/drawing/2014/main" id="{2FB55664-8BFF-A64B-95C9-3F4E350328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7260" y="4540784"/>
                <a:ext cx="1512168" cy="401200"/>
              </a:xfrm>
              <a:prstGeom prst="rect">
                <a:avLst/>
              </a:prstGeom>
              <a:solidFill>
                <a:srgbClr val="FFE163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极化模式</m:t>
                      </m:r>
                    </m:oMath>
                  </m:oMathPara>
                </a14:m>
                <a:endParaRPr lang="en-US" altLang="zh-CN" sz="2000" dirty="0">
                  <a:latin typeface="+mn-ea"/>
                </a:endParaRPr>
              </a:p>
            </p:txBody>
          </p:sp>
        </mc:Choice>
        <mc:Fallback xmlns="">
          <p:sp>
            <p:nvSpPr>
              <p:cNvPr id="18" name="Text Box 44">
                <a:extLst>
                  <a:ext uri="{FF2B5EF4-FFF2-40B4-BE49-F238E27FC236}">
                    <a16:creationId xmlns:a16="http://schemas.microsoft.com/office/drawing/2014/main" id="{2FB55664-8BFF-A64B-95C9-3F4E35032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7260" y="4540784"/>
                <a:ext cx="1512168" cy="401200"/>
              </a:xfrm>
              <a:prstGeom prst="rect">
                <a:avLst/>
              </a:prstGeom>
              <a:blipFill>
                <a:blip r:embed="rId8"/>
                <a:stretch>
                  <a:fillRect r="-826" b="-15152"/>
                </a:stretch>
              </a:blip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E0454923-AEF4-114A-816B-C380B83360B0}"/>
              </a:ext>
            </a:extLst>
          </p:cNvPr>
          <p:cNvSpPr txBox="1"/>
          <p:nvPr/>
        </p:nvSpPr>
        <p:spPr>
          <a:xfrm>
            <a:off x="6537176" y="5683250"/>
            <a:ext cx="2987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Animation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credit: Wikipedia</a:t>
            </a:r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4080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028A7EE0-6C07-FD4F-B997-1C2D960E2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F7B2C-BF0B-C84F-8ACE-0AC4373CBF94}" type="slidenum">
              <a:rPr lang="en-US" altLang="zh-CN"/>
              <a:pPr/>
              <a:t>5</a:t>
            </a:fld>
            <a:endParaRPr lang="en-US" altLang="zh-CN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30EB9486-5E48-B44D-8F04-FB3309EE0D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anose="02010600030101010101" pitchFamily="2" charset="-122"/>
              </a:rPr>
              <a:t>LIGO Network </a:t>
            </a:r>
            <a:r>
              <a:rPr lang="zh-CN" altLang="en-US" dirty="0">
                <a:latin typeface="+mj-ea"/>
              </a:rPr>
              <a:t>位置分布</a:t>
            </a:r>
            <a:endParaRPr lang="en-US" altLang="zh-CN" dirty="0">
              <a:latin typeface="+mj-ea"/>
            </a:endParaRP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0DB33782-0D9C-034A-8C88-E3C77EAB8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6851650" cy="38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7CC627FF-E7DE-5B43-B1B7-66CC0DFCB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73150"/>
            <a:ext cx="1592263" cy="739775"/>
          </a:xfrm>
          <a:prstGeom prst="rect">
            <a:avLst/>
          </a:prstGeom>
          <a:solidFill>
            <a:srgbClr val="FFE163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rebuchet MS" panose="020B0703020202090204" pitchFamily="34" charset="0"/>
                <a:ea typeface="宋体" panose="02010600030101010101" pitchFamily="2" charset="-122"/>
              </a:rPr>
              <a:t>Hanford</a:t>
            </a:r>
          </a:p>
          <a:p>
            <a:r>
              <a:rPr lang="en-US" altLang="zh-CN" sz="2000" dirty="0">
                <a:latin typeface="Trebuchet MS" panose="020B0703020202090204" pitchFamily="34" charset="0"/>
                <a:ea typeface="宋体" panose="02010600030101010101" pitchFamily="2" charset="-122"/>
              </a:rPr>
              <a:t>Observatory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2628D79A-C641-F74E-BFE0-1B5087B9E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788" y="5416550"/>
            <a:ext cx="1592262" cy="739775"/>
          </a:xfrm>
          <a:prstGeom prst="rect">
            <a:avLst/>
          </a:prstGeom>
          <a:solidFill>
            <a:srgbClr val="FFE163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>
                <a:latin typeface="Trebuchet MS" panose="020B0703020202090204" pitchFamily="34" charset="0"/>
                <a:ea typeface="宋体" panose="02010600030101010101" pitchFamily="2" charset="-122"/>
              </a:rPr>
              <a:t>Livingston</a:t>
            </a:r>
          </a:p>
          <a:p>
            <a:pPr algn="ctr"/>
            <a:r>
              <a:rPr lang="en-US" altLang="zh-CN" sz="2000">
                <a:latin typeface="Trebuchet MS" panose="020B0703020202090204" pitchFamily="34" charset="0"/>
                <a:ea typeface="宋体" panose="02010600030101010101" pitchFamily="2" charset="-122"/>
              </a:rPr>
              <a:t>Observatory</a:t>
            </a:r>
          </a:p>
        </p:txBody>
      </p:sp>
      <p:sp>
        <p:nvSpPr>
          <p:cNvPr id="26630" name="Line 6">
            <a:extLst>
              <a:ext uri="{FF2B5EF4-FFF2-40B4-BE49-F238E27FC236}">
                <a16:creationId xmlns:a16="http://schemas.microsoft.com/office/drawing/2014/main" id="{FA4ABD29-33BB-8B41-BCA1-3C4A5898C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828800"/>
            <a:ext cx="6096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6631" name="Line 7">
            <a:extLst>
              <a:ext uri="{FF2B5EF4-FFF2-40B4-BE49-F238E27FC236}">
                <a16:creationId xmlns:a16="http://schemas.microsoft.com/office/drawing/2014/main" id="{17CAE30A-4984-254B-B9DE-B9AA2E1969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9800" y="5029200"/>
            <a:ext cx="3048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B7698C7-D2B2-7044-9BEA-CCBA903C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98" y="2528168"/>
            <a:ext cx="3234365" cy="24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0601AE7-7CBE-AB4E-AA89-EBD8C085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5" y="2426555"/>
            <a:ext cx="4066789" cy="200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24258B1-5BFE-4644-9EA7-D19916E82211}"/>
              </a:ext>
            </a:extLst>
          </p:cNvPr>
          <p:cNvSpPr txBox="1"/>
          <p:nvPr/>
        </p:nvSpPr>
        <p:spPr>
          <a:xfrm>
            <a:off x="425970" y="5725966"/>
            <a:ext cx="3518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Image credit: LSC Collaboration</a:t>
            </a:r>
            <a:endParaRPr kumimoji="1" lang="zh-CN" altLang="en-US" sz="16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C27B379-9856-2848-8402-81EEFC027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474" y="1350963"/>
            <a:ext cx="2848744" cy="2099721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7EEC484A-4E42-954C-9B60-EFA753B3F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74" y="2170089"/>
            <a:ext cx="955711" cy="400110"/>
          </a:xfrm>
          <a:prstGeom prst="rect">
            <a:avLst/>
          </a:prstGeom>
          <a:solidFill>
            <a:srgbClr val="FFE163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rebuchet MS" panose="020B0703020202090204" pitchFamily="34" charset="0"/>
                <a:ea typeface="宋体" panose="02010600030101010101" pitchFamily="2" charset="-122"/>
              </a:rPr>
              <a:t>KAGRA</a:t>
            </a:r>
          </a:p>
        </p:txBody>
      </p:sp>
      <p:pic>
        <p:nvPicPr>
          <p:cNvPr id="17" name="Picture 8" descr="LIGO-India – GW @ IUCAA">
            <a:extLst>
              <a:ext uri="{FF2B5EF4-FFF2-40B4-BE49-F238E27FC236}">
                <a16:creationId xmlns:a16="http://schemas.microsoft.com/office/drawing/2014/main" id="{DB3A84D4-3D1D-4D46-B410-33E56566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66" y="1319045"/>
            <a:ext cx="2969772" cy="21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">
            <a:extLst>
              <a:ext uri="{FF2B5EF4-FFF2-40B4-BE49-F238E27FC236}">
                <a16:creationId xmlns:a16="http://schemas.microsoft.com/office/drawing/2014/main" id="{72D059C2-15FB-4542-9385-B23C040B2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692" y="2046880"/>
            <a:ext cx="747320" cy="707886"/>
          </a:xfrm>
          <a:prstGeom prst="rect">
            <a:avLst/>
          </a:prstGeom>
          <a:solidFill>
            <a:srgbClr val="FFE163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rebuchet MS" panose="020B0703020202090204" pitchFamily="34" charset="0"/>
                <a:ea typeface="宋体" panose="02010600030101010101" pitchFamily="2" charset="-122"/>
              </a:rPr>
              <a:t>LIGO</a:t>
            </a:r>
          </a:p>
          <a:p>
            <a:r>
              <a:rPr lang="en-US" altLang="zh-CN" sz="2000" dirty="0">
                <a:latin typeface="Trebuchet MS" panose="020B0703020202090204" pitchFamily="34" charset="0"/>
                <a:ea typeface="宋体" panose="02010600030101010101" pitchFamily="2" charset="-122"/>
              </a:rPr>
              <a:t>India</a:t>
            </a:r>
          </a:p>
        </p:txBody>
      </p:sp>
      <p:pic>
        <p:nvPicPr>
          <p:cNvPr id="19" name="Picture 10" descr="PDF) Laser Interferometer Space Antenna">
            <a:extLst>
              <a:ext uri="{FF2B5EF4-FFF2-40B4-BE49-F238E27FC236}">
                <a16:creationId xmlns:a16="http://schemas.microsoft.com/office/drawing/2014/main" id="{4E152259-1203-B743-ABC9-A89BF26B7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26" y="3487987"/>
            <a:ext cx="1592262" cy="22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C5CF77A1-F635-2E4C-B2C8-63FFF881F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908" y="4390394"/>
            <a:ext cx="660758" cy="400110"/>
          </a:xfrm>
          <a:prstGeom prst="rect">
            <a:avLst/>
          </a:prstGeom>
          <a:solidFill>
            <a:srgbClr val="FFE163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rebuchet MS" panose="020B0703020202090204" pitchFamily="34" charset="0"/>
                <a:ea typeface="宋体" panose="02010600030101010101" pitchFamily="2" charset="-122"/>
              </a:rPr>
              <a:t>LISA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F96ABAE-47B5-114E-B0B1-BC9666359438}"/>
              </a:ext>
            </a:extLst>
          </p:cNvPr>
          <p:cNvSpPr txBox="1"/>
          <p:nvPr/>
        </p:nvSpPr>
        <p:spPr>
          <a:xfrm>
            <a:off x="5639363" y="4515338"/>
            <a:ext cx="3429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中山大学天琴计划</a:t>
            </a:r>
            <a:r>
              <a:rPr kumimoji="1" lang="en-US" altLang="zh-CN" dirty="0"/>
              <a:t> et al.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More to come…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29" grpId="0" animBg="1"/>
      <p:bldP spid="26630" grpId="0" animBg="1"/>
      <p:bldP spid="26631" grpId="0" animBg="1"/>
      <p:bldP spid="16" grpId="0" animBg="1"/>
      <p:bldP spid="18" grpId="0" animBg="1"/>
      <p:bldP spid="20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52B7EB-3985-C049-9C42-3DDBF7B76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ea typeface="+mn-ea"/>
              </a:rPr>
              <a:t>What</a:t>
            </a:r>
            <a:r>
              <a:rPr kumimoji="1" lang="zh-CN" altLang="en-US" dirty="0">
                <a:ea typeface="+mn-ea"/>
              </a:rPr>
              <a:t> </a:t>
            </a:r>
            <a:r>
              <a:rPr kumimoji="1" lang="en-US" altLang="zh-CN" dirty="0">
                <a:ea typeface="+mn-ea"/>
              </a:rPr>
              <a:t>if</a:t>
            </a:r>
            <a:r>
              <a:rPr kumimoji="1" lang="zh-CN" altLang="en-US" dirty="0">
                <a:ea typeface="+mn-ea"/>
              </a:rPr>
              <a:t>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18185B-A01E-474F-8F02-3CE0C0350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6</a:t>
            </a:fld>
            <a:endParaRPr lang="en-US" altLang="zh-CN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BCBDF24-5757-4647-B1A6-9745326D84F9}"/>
              </a:ext>
            </a:extLst>
          </p:cNvPr>
          <p:cNvSpPr txBox="1"/>
          <p:nvPr/>
        </p:nvSpPr>
        <p:spPr>
          <a:xfrm>
            <a:off x="822288" y="4581128"/>
            <a:ext cx="8261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如果我们承认广义相对论是正确的，那就不可避免的需要假设暗物质，暗能量的大尺度存在。</a:t>
            </a:r>
            <a:r>
              <a:rPr kumimoji="1" lang="en-US" altLang="zh-CN" dirty="0">
                <a:solidFill>
                  <a:srgbClr val="FF0000"/>
                </a:solidFill>
                <a:latin typeface="+mn-lt"/>
              </a:rPr>
              <a:t>But,</a:t>
            </a:r>
            <a:r>
              <a:rPr kumimoji="1" lang="zh-CN" alt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+mn-lt"/>
              </a:rPr>
              <a:t>what if we just modify the theory?</a:t>
            </a:r>
          </a:p>
          <a:p>
            <a:endParaRPr kumimoji="1" lang="zh-CN" altLang="en-US" dirty="0"/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B33EB282-65DD-2A4A-AB88-DFE9A2A7E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1355284"/>
            <a:ext cx="2237093" cy="134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>
            <a:extLst>
              <a:ext uri="{FF2B5EF4-FFF2-40B4-BE49-F238E27FC236}">
                <a16:creationId xmlns:a16="http://schemas.microsoft.com/office/drawing/2014/main" id="{D98B24F0-E6F6-D54E-8C37-1A200814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2746350"/>
            <a:ext cx="1542333" cy="15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hlinkClick r:id="rId4"/>
            <a:extLst>
              <a:ext uri="{FF2B5EF4-FFF2-40B4-BE49-F238E27FC236}">
                <a16:creationId xmlns:a16="http://schemas.microsoft.com/office/drawing/2014/main" id="{F1365D58-E045-5C4C-B3B0-62D17FED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817" y="1355284"/>
            <a:ext cx="1993283" cy="12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>
            <a:extLst>
              <a:ext uri="{FF2B5EF4-FFF2-40B4-BE49-F238E27FC236}">
                <a16:creationId xmlns:a16="http://schemas.microsoft.com/office/drawing/2014/main" id="{1E3158FB-BBB3-2F43-A00C-948FC242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817" y="3022519"/>
            <a:ext cx="1993283" cy="120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>
            <a:extLst>
              <a:ext uri="{FF2B5EF4-FFF2-40B4-BE49-F238E27FC236}">
                <a16:creationId xmlns:a16="http://schemas.microsoft.com/office/drawing/2014/main" id="{4813726C-7999-7942-8800-6E973786F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628" y="1319797"/>
            <a:ext cx="207183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DC806B0B-A4AE-6A4A-B9B2-ECFF5C22E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621" y="1110061"/>
            <a:ext cx="2178802" cy="338554"/>
          </a:xfrm>
          <a:prstGeom prst="rect">
            <a:avLst/>
          </a:prstGeom>
          <a:solidFill>
            <a:srgbClr val="FFE163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rebuchet MS" panose="020B0703020202090204" pitchFamily="34" charset="0"/>
                <a:ea typeface="宋体" panose="02010600030101010101" pitchFamily="2" charset="-122"/>
              </a:rPr>
              <a:t>Galaxy rotation curve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119CFC10-E535-324B-A206-D6736EA8C6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2973" y="1624597"/>
            <a:ext cx="152400" cy="762000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6C5CB395-085A-4D42-9D5C-AB2C9B13A5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00671" y="1266388"/>
            <a:ext cx="1046123" cy="218395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dirty="0"/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4C167DFD-D127-7149-8A19-5EC4CBC13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069" y="4159557"/>
            <a:ext cx="1476686" cy="338554"/>
          </a:xfrm>
          <a:prstGeom prst="rect">
            <a:avLst/>
          </a:prstGeom>
          <a:solidFill>
            <a:srgbClr val="FFE163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rebuchet MS" panose="020B0703020202090204" pitchFamily="34" charset="0"/>
                <a:ea typeface="宋体" panose="02010600030101010101" pitchFamily="2" charset="-122"/>
              </a:rPr>
              <a:t>Strong lensing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C7AFA39B-CFE5-8A40-BD85-1F61C54912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3373" y="3703345"/>
            <a:ext cx="304800" cy="455859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7" name="Line 10">
            <a:extLst>
              <a:ext uri="{FF2B5EF4-FFF2-40B4-BE49-F238E27FC236}">
                <a16:creationId xmlns:a16="http://schemas.microsoft.com/office/drawing/2014/main" id="{B9208A26-1618-AA4F-9A5F-4530FCE8A2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00670" y="3875634"/>
            <a:ext cx="275336" cy="287137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dirty="0"/>
          </a:p>
        </p:txBody>
      </p:sp>
      <p:pic>
        <p:nvPicPr>
          <p:cNvPr id="64528" name="Picture 16" descr="Dark Energy, Dark Matter | Science Mission Directorate">
            <a:extLst>
              <a:ext uri="{FF2B5EF4-FFF2-40B4-BE49-F238E27FC236}">
                <a16:creationId xmlns:a16="http://schemas.microsoft.com/office/drawing/2014/main" id="{87B0D674-E6D3-1049-A84C-48DCBAFC9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149" y="1793640"/>
            <a:ext cx="2377754" cy="17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A2020ADC-3DA1-B042-BFD6-B8EEB8961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311" y="2637903"/>
            <a:ext cx="1917513" cy="461665"/>
          </a:xfrm>
          <a:prstGeom prst="rect">
            <a:avLst/>
          </a:prstGeom>
          <a:solidFill>
            <a:srgbClr val="FFE1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rebuchet MS" panose="020B0703020202090204" pitchFamily="34" charset="0"/>
                <a:ea typeface="宋体" panose="02010600030101010101" pitchFamily="2" charset="-122"/>
              </a:rPr>
              <a:t>Dark matter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D19DE2B6-CBB8-D04F-8910-F045194A5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729" y="3608765"/>
            <a:ext cx="1920719" cy="461665"/>
          </a:xfrm>
          <a:prstGeom prst="rect">
            <a:avLst/>
          </a:prstGeom>
          <a:solidFill>
            <a:srgbClr val="FFE1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rebuchet MS" panose="020B0703020202090204" pitchFamily="34" charset="0"/>
                <a:ea typeface="宋体" panose="02010600030101010101" pitchFamily="2" charset="-122"/>
              </a:rPr>
              <a:t>Dark energy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FB9E7EC-9863-2648-BB87-46222B0CE867}"/>
              </a:ext>
            </a:extLst>
          </p:cNvPr>
          <p:cNvSpPr txBox="1"/>
          <p:nvPr/>
        </p:nvSpPr>
        <p:spPr>
          <a:xfrm>
            <a:off x="6043123" y="5743067"/>
            <a:ext cx="3518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Image credit: Wikipedia, NASA</a:t>
            </a:r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25827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74DC9B99-D062-CC40-9F5D-7BB573BA16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8DC88-1470-8D42-A5AC-22E64E0944DE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9C9603F9-0D24-0D4A-879A-C34ACFA23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304800"/>
            <a:ext cx="8208963" cy="5254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ED2143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zh-CN" altLang="en-US" dirty="0">
                <a:ea typeface="+mn-ea"/>
              </a:rPr>
              <a:t>修改引力模型</a:t>
            </a:r>
            <a:endParaRPr kumimoji="1" lang="en-US" altLang="zh-CN" dirty="0">
              <a:ea typeface="+mn-ea"/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85C29A7-47BE-E041-AB66-18D99249701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3714750" cy="4114800"/>
          </a:xfrm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University of Adelaide ACIGA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Australian National University ACIGA</a:t>
            </a:r>
          </a:p>
          <a:p>
            <a:pPr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Einstein-</a:t>
            </a:r>
            <a:r>
              <a:rPr lang="en-US" altLang="zh-CN" sz="1200" b="1" dirty="0" err="1">
                <a:solidFill>
                  <a:schemeClr val="tx2"/>
                </a:solidFill>
                <a:ea typeface="宋体" panose="02010600030101010101" pitchFamily="2" charset="-122"/>
              </a:rPr>
              <a:t>Æther</a:t>
            </a: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 theory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Hills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Caltech  LIGO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Caltech Experimental Gravitation  CEGG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Caltech Theory  CART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University of Cardiff  GEO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Carleton College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Cornell University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University of Florida @ Gainesville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Glasgow University  GEO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University of Hannover  GEO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Harvard-Smithsonian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India-IUCAA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IAP Nizhny Novgorod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Iowa State University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Joint Institute of Laboratory Astrophysics</a:t>
            </a:r>
          </a:p>
          <a:p>
            <a:pPr>
              <a:buFont typeface="Wingdings" pitchFamily="2" charset="2"/>
              <a:buNone/>
            </a:pPr>
            <a:endParaRPr lang="en-US" altLang="zh-CN" sz="1200" b="1" dirty="0">
              <a:solidFill>
                <a:schemeClr val="tx2"/>
              </a:solidFill>
              <a:ea typeface="宋体" panose="02010600030101010101" pitchFamily="2" charset="-122"/>
            </a:endParaRP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BBF3A073-25F7-494C-9124-1ADCE8E33F0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828800"/>
            <a:ext cx="3549650" cy="4114800"/>
          </a:xfrm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LIGO Livingston  LIGOLA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LIGO Hanford    LIGOWA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Louisiana State University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Louisiana Tech University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MIT  LIGO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Max Planck (</a:t>
            </a:r>
            <a:r>
              <a:rPr lang="en-US" altLang="zh-CN" sz="1200" b="1" dirty="0" err="1">
                <a:solidFill>
                  <a:schemeClr val="tx2"/>
                </a:solidFill>
                <a:ea typeface="宋体" panose="02010600030101010101" pitchFamily="2" charset="-122"/>
              </a:rPr>
              <a:t>Garching</a:t>
            </a: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) GEO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Max Planck (Potsdam) GEO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University of Michigan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Moscow State University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NAOJ  - TAMA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University of Oregon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Pennsylvania State University Exp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Pennsylvania State University Theory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Southern University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Stanford University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University of </a:t>
            </a:r>
            <a:r>
              <a:rPr lang="en-US" altLang="zh-CN" sz="1200" b="1" dirty="0" err="1">
                <a:solidFill>
                  <a:schemeClr val="tx2"/>
                </a:solidFill>
                <a:ea typeface="宋体" panose="02010600030101010101" pitchFamily="2" charset="-122"/>
              </a:rPr>
              <a:t>Texas@Brownsville</a:t>
            </a:r>
            <a:endParaRPr lang="en-US" altLang="zh-CN" sz="1200" b="1" dirty="0">
              <a:solidFill>
                <a:schemeClr val="tx2"/>
              </a:solidFill>
              <a:ea typeface="宋体" panose="02010600030101010101" pitchFamily="2" charset="-122"/>
            </a:endParaRP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University of Western Australia  ACIGA</a:t>
            </a:r>
          </a:p>
          <a:p>
            <a:pPr>
              <a:buFont typeface="Wingdings" pitchFamily="2" charset="2"/>
              <a:buNone/>
            </a:pPr>
            <a:r>
              <a:rPr lang="en-US" altLang="zh-CN" sz="1200" b="1" dirty="0">
                <a:solidFill>
                  <a:schemeClr val="tx2"/>
                </a:solidFill>
                <a:ea typeface="宋体" panose="02010600030101010101" pitchFamily="2" charset="-122"/>
              </a:rPr>
              <a:t>University of </a:t>
            </a:r>
            <a:r>
              <a:rPr lang="en-US" altLang="zh-CN" sz="1200" b="1" dirty="0" err="1">
                <a:solidFill>
                  <a:schemeClr val="tx2"/>
                </a:solidFill>
                <a:ea typeface="宋体" panose="02010600030101010101" pitchFamily="2" charset="-122"/>
              </a:rPr>
              <a:t>Wisconsin@Milwaukee</a:t>
            </a:r>
            <a:endParaRPr lang="en-US" altLang="zh-CN" sz="1200" b="1" dirty="0">
              <a:solidFill>
                <a:schemeClr val="tx2"/>
              </a:solidFill>
              <a:ea typeface="宋体" panose="02010600030101010101" pitchFamily="2" charset="-122"/>
            </a:endParaRPr>
          </a:p>
          <a:p>
            <a:pPr>
              <a:buFont typeface="Wingdings" pitchFamily="2" charset="2"/>
              <a:buNone/>
            </a:pPr>
            <a:endParaRPr lang="en-US" altLang="zh-CN" b="1" dirty="0">
              <a:solidFill>
                <a:schemeClr val="tx2"/>
              </a:solidFill>
              <a:ea typeface="宋体" panose="02010600030101010101" pitchFamily="2" charset="-122"/>
            </a:endParaRP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98C4665B-E625-6E49-98AE-D0254B311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1066800"/>
            <a:ext cx="4148138" cy="701675"/>
          </a:xfrm>
          <a:prstGeom prst="rect">
            <a:avLst/>
          </a:prstGeom>
          <a:solidFill>
            <a:srgbClr val="FFE1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dirty="0">
                <a:solidFill>
                  <a:schemeClr val="tx2"/>
                </a:solidFill>
                <a:latin typeface="Trebuchet MS" panose="020B0703020202090204" pitchFamily="34" charset="0"/>
                <a:ea typeface="宋体" panose="02010600030101010101" pitchFamily="2" charset="-122"/>
              </a:rPr>
              <a:t>LSC Institutional Membership</a:t>
            </a:r>
          </a:p>
          <a:p>
            <a:pPr algn="ctr" eaLnBrk="0" hangingPunct="0"/>
            <a:r>
              <a:rPr lang="en-US" altLang="zh-CN" sz="1600" b="1" dirty="0">
                <a:solidFill>
                  <a:schemeClr val="tx2"/>
                </a:solidFill>
                <a:latin typeface="Trebuchet MS" panose="020B0703020202090204" pitchFamily="34" charset="0"/>
                <a:ea typeface="宋体" panose="02010600030101010101" pitchFamily="2" charset="-122"/>
              </a:rPr>
              <a:t>35 institutions   &gt; 350 collaborators</a:t>
            </a: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9B8CD49E-BD00-3049-A002-14EE666A7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425" y="2057400"/>
            <a:ext cx="1776413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000" b="1" u="sng" dirty="0">
                <a:latin typeface="Arial" panose="020B0604020202020204" pitchFamily="34" charset="0"/>
                <a:ea typeface="宋体" panose="02010600030101010101" pitchFamily="2" charset="-122"/>
              </a:rPr>
              <a:t>International </a:t>
            </a:r>
          </a:p>
          <a:p>
            <a:pPr algn="ctr" eaLnBrk="0" hangingPunct="0"/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India, Russia, </a:t>
            </a:r>
          </a:p>
          <a:p>
            <a:pPr algn="ctr" eaLnBrk="0" hangingPunct="0"/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Germany, </a:t>
            </a:r>
          </a:p>
          <a:p>
            <a:pPr algn="ctr" eaLnBrk="0" hangingPunct="0"/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U.K, Japan</a:t>
            </a:r>
          </a:p>
          <a:p>
            <a:pPr algn="ctr" eaLnBrk="0" hangingPunct="0"/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and </a:t>
            </a:r>
          </a:p>
          <a:p>
            <a:pPr algn="ctr" eaLnBrk="0" hangingPunct="0"/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Australia. 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0423" name="Text Box 7">
            <a:extLst>
              <a:ext uri="{FF2B5EF4-FFF2-40B4-BE49-F238E27FC236}">
                <a16:creationId xmlns:a16="http://schemas.microsoft.com/office/drawing/2014/main" id="{8FAE0063-6FCA-314D-9E93-B9BE0C2F3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810000"/>
            <a:ext cx="214630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international partners are involved in all aspects of the LIGO research program.</a:t>
            </a:r>
          </a:p>
          <a:p>
            <a:pPr eaLnBrk="0" hangingPunct="0"/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B89F69-9480-9C47-818A-B4235451F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MOG</a:t>
            </a:r>
            <a:r>
              <a:rPr kumimoji="1" lang="zh-CN" altLang="en-US" dirty="0">
                <a:latin typeface="+mn-ea"/>
                <a:ea typeface="+mn-ea"/>
              </a:rPr>
              <a:t>标量</a:t>
            </a:r>
            <a:r>
              <a:rPr kumimoji="1" lang="en-US" altLang="zh-CN" dirty="0">
                <a:latin typeface="+mn-ea"/>
                <a:ea typeface="+mn-ea"/>
              </a:rPr>
              <a:t>-</a:t>
            </a:r>
            <a:r>
              <a:rPr kumimoji="1" lang="zh-CN" altLang="en-US" dirty="0">
                <a:latin typeface="+mn-ea"/>
                <a:ea typeface="+mn-ea"/>
              </a:rPr>
              <a:t>矢量</a:t>
            </a:r>
            <a:r>
              <a:rPr kumimoji="1" lang="en-US" altLang="zh-CN" dirty="0">
                <a:latin typeface="+mn-ea"/>
                <a:ea typeface="+mn-ea"/>
              </a:rPr>
              <a:t>-</a:t>
            </a:r>
            <a:r>
              <a:rPr kumimoji="1" lang="zh-CN" altLang="en-US" dirty="0">
                <a:latin typeface="+mn-ea"/>
                <a:ea typeface="+mn-ea"/>
              </a:rPr>
              <a:t>张量引力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460817-287D-2840-9671-B3EBB06EC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8</a:t>
            </a:fld>
            <a:endParaRPr lang="en-US" altLang="zh-CN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D487E9-73C6-F84E-A421-FBCC6BADC17A}"/>
              </a:ext>
            </a:extLst>
          </p:cNvPr>
          <p:cNvSpPr txBox="1"/>
          <p:nvPr/>
        </p:nvSpPr>
        <p:spPr>
          <a:xfrm>
            <a:off x="632520" y="1340768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lt"/>
                <a:ea typeface="+mj-ea"/>
              </a:rPr>
              <a:t>J. W. Moffat </a:t>
            </a:r>
            <a:r>
              <a:rPr lang="zh-CN" altLang="en-US" dirty="0">
                <a:latin typeface="+mj-ea"/>
                <a:ea typeface="+mj-ea"/>
              </a:rPr>
              <a:t>于</a:t>
            </a:r>
            <a:r>
              <a:rPr lang="en-US" altLang="zh-CN" dirty="0">
                <a:latin typeface="+mj-ea"/>
                <a:ea typeface="+mj-ea"/>
              </a:rPr>
              <a:t>2006</a:t>
            </a:r>
            <a:r>
              <a:rPr lang="zh-CN" altLang="en-US" dirty="0">
                <a:latin typeface="+mj-ea"/>
                <a:ea typeface="+mj-ea"/>
              </a:rPr>
              <a:t>年首次提出包含标量</a:t>
            </a:r>
            <a:r>
              <a:rPr lang="en-US" altLang="zh-CN" dirty="0">
                <a:latin typeface="+mj-ea"/>
                <a:ea typeface="+mj-ea"/>
              </a:rPr>
              <a:t>-</a:t>
            </a:r>
            <a:r>
              <a:rPr lang="zh-CN" altLang="en-US" dirty="0">
                <a:latin typeface="+mj-ea"/>
                <a:ea typeface="+mj-ea"/>
              </a:rPr>
              <a:t>矢量</a:t>
            </a:r>
            <a:r>
              <a:rPr lang="en-US" altLang="zh-CN" dirty="0">
                <a:latin typeface="+mj-ea"/>
                <a:ea typeface="+mj-ea"/>
              </a:rPr>
              <a:t>-</a:t>
            </a:r>
            <a:r>
              <a:rPr lang="zh-CN" altLang="en-US" dirty="0">
                <a:latin typeface="+mj-ea"/>
                <a:ea typeface="+mj-ea"/>
              </a:rPr>
              <a:t>张量引力场的引力理论</a:t>
            </a:r>
            <a:r>
              <a:rPr lang="en-US" altLang="zh-CN" dirty="0">
                <a:latin typeface="+mj-ea"/>
                <a:ea typeface="+mj-ea"/>
              </a:rPr>
              <a:t> (</a:t>
            </a:r>
            <a:r>
              <a:rPr lang="en-US" altLang="zh-CN" dirty="0" err="1">
                <a:solidFill>
                  <a:srgbClr val="FF0000"/>
                </a:solidFill>
              </a:rPr>
              <a:t>MOdified</a:t>
            </a:r>
            <a:r>
              <a:rPr lang="en-US" altLang="zh-CN" dirty="0">
                <a:solidFill>
                  <a:srgbClr val="FF0000"/>
                </a:solidFill>
              </a:rPr>
              <a:t> Gravity, </a:t>
            </a:r>
            <a:r>
              <a:rPr lang="en-US" altLang="zh-CN" dirty="0">
                <a:solidFill>
                  <a:srgbClr val="FF0000"/>
                </a:solidFill>
                <a:latin typeface="+mn-lt"/>
              </a:rPr>
              <a:t>MOG</a:t>
            </a:r>
            <a:r>
              <a:rPr lang="en-US" altLang="zh-CN" dirty="0"/>
              <a:t>)</a:t>
            </a:r>
            <a:r>
              <a:rPr lang="zh-CN" altLang="en-US" dirty="0"/>
              <a:t>，其作用量形式如下：</a:t>
            </a:r>
            <a:endParaRPr lang="en-US" altLang="zh-CN" dirty="0"/>
          </a:p>
          <a:p>
            <a:endParaRPr lang="en-US" altLang="zh-CN" dirty="0"/>
          </a:p>
          <a:p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4213971E-75C1-4645-A933-5CF8FC1D4AB3}"/>
                  </a:ext>
                </a:extLst>
              </p:cNvPr>
              <p:cNvSpPr/>
              <p:nvPr/>
            </p:nvSpPr>
            <p:spPr>
              <a:xfrm>
                <a:off x="405215" y="2348880"/>
                <a:ext cx="6336704" cy="3580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  <a:tabLst>
                    <a:tab pos="239395" algn="l"/>
                    <a:tab pos="266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sz="16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Grav</m:t>
                              </m:r>
                            </m:sub>
                          </m:sSub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  <m:r>
                                <a:rPr lang="en-US" altLang="zh-CN" sz="1600" b="0" i="1" kern="100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sub>
                          </m:sSub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zh-CN" altLang="zh-CN" sz="16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>
                  <a:lnSpc>
                    <a:spcPct val="125000"/>
                  </a:lnSpc>
                  <a:tabLst>
                    <a:tab pos="239395" algn="l"/>
                    <a:tab pos="266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sz="16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i="1" kern="100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Grav</m:t>
                              </m:r>
                              <m:r>
                                <m:rPr>
                                  <m:nor/>
                                </m:rPr>
                                <a:rPr lang="en-US" altLang="zh-CN" sz="1600" kern="100">
                                  <a:latin typeface="宋体" panose="02010600030101010101" pitchFamily="2" charset="-122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16</m:t>
                              </m:r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∫</m:t>
                          </m:r>
                          <m:sSup>
                            <m:sSup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ad>
                            <m:radPr>
                              <m:degHide m:val="on"/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1600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𝐺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zh-CN" altLang="zh-CN" sz="1600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600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Λ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1600" b="0" i="1" kern="10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zh-CN" altLang="zh-CN" sz="16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>
                  <a:lnSpc>
                    <a:spcPct val="125000"/>
                  </a:lnSpc>
                  <a:tabLst>
                    <a:tab pos="239395" algn="l"/>
                    <a:tab pos="266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sz="16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r>
                            <m:rPr>
                              <m:brk/>
                            </m:rPr>
                            <a:rPr lang="zh-CN" altLang="en-US" sz="16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zh-CN" altLang="zh-CN" sz="160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=−∫</m:t>
                          </m:r>
                          <m:sSup>
                            <m:sSup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ad>
                            <m:radPr>
                              <m:degHide m:val="on"/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zh-CN" altLang="zh-CN" sz="1600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zh-CN" sz="1600" i="1" kern="1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zh-CN" altLang="zh-CN" sz="1600" i="1" kern="1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𝜇𝜈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zh-CN" altLang="zh-CN" sz="1600" i="1" kern="1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𝜇𝜈</m:t>
                                      </m:r>
                                    </m:sub>
                                  </m:sSub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zh-CN" altLang="zh-CN" sz="1600" i="1" kern="1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altLang="zh-CN" sz="1600" b="0" i="1" kern="10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zh-CN" altLang="zh-CN" sz="16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>
                  <a:lnSpc>
                    <a:spcPct val="125000"/>
                  </a:lnSpc>
                  <a:tabLst>
                    <a:tab pos="239395" algn="l"/>
                    <a:tab pos="266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sz="16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=∫</m:t>
                          </m:r>
                          <m:sSup>
                            <m:sSup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𝑥</m:t>
                          </m:r>
                          <m:rad>
                            <m:radPr>
                              <m:degHide m:val="on"/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"/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1600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altLang="zh-CN" sz="1600" i="1" kern="1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  <m:sup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ctrlPr>
                                    <a:rPr lang="zh-CN" altLang="zh-CN" sz="1600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zh-CN" sz="1600" i="1" kern="1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zh-CN" altLang="zh-CN" sz="1600" i="1" kern="1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𝜇𝜈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zh-CN" altLang="zh-CN" sz="1600" i="1" kern="1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zh-CN" altLang="zh-CN" sz="1600" i="1" kern="1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600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𝐺</m:t>
                                  </m:r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zh-CN" altLang="zh-CN" sz="1600" i="1" kern="1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 kern="100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zh-CN" altLang="zh-CN" sz="16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>
                  <a:lnSpc>
                    <a:spcPct val="125000"/>
                  </a:lnSpc>
                  <a:tabLst>
                    <a:tab pos="239395" algn="l"/>
                    <a:tab pos="266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kern="10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zh-CN" altLang="zh-CN" sz="16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𝐺</m:t>
                          </m:r>
                        </m:den>
                      </m:f>
                      <m:d>
                        <m:dPr>
                          <m:ctrlPr>
                            <a:rPr lang="zh-CN" altLang="zh-CN" sz="16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𝜇𝜈</m:t>
                              </m:r>
                            </m:sup>
                          </m:sSup>
                          <m:sSub>
                            <m:sSub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𝑉</m:t>
                          </m:r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altLang="zh-CN" sz="1600" i="1" kern="1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5000"/>
                  </a:lnSpc>
                  <a:tabLst>
                    <a:tab pos="239395" algn="l"/>
                    <a:tab pos="266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zh-CN" altLang="zh-CN" sz="16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zh-CN" altLang="zh-CN" sz="1600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den>
                          </m:f>
                          <m:d>
                            <m:dPr>
                              <m:ctrlPr>
                                <a:rPr lang="zh-CN" altLang="zh-CN" sz="16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1600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zh-CN" altLang="zh-CN" sz="1600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zh-CN" altLang="zh-CN" sz="1600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zh-CN" altLang="zh-CN" sz="1600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altLang="zh-CN" sz="1600" i="1" kern="100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r>
                        <a:rPr lang="en-US" altLang="zh-CN" sz="1600" b="0" i="1" kern="10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zh-CN" altLang="zh-CN" sz="16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4213971E-75C1-4645-A933-5CF8FC1D4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15" y="2348880"/>
                <a:ext cx="6336704" cy="3580980"/>
              </a:xfrm>
              <a:prstGeom prst="rect">
                <a:avLst/>
              </a:prstGeom>
              <a:blipFill>
                <a:blip r:embed="rId2"/>
                <a:stretch>
                  <a:fillRect r="-200" b="-36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4115959-E2DB-4A4F-8D21-C3AC87A98530}"/>
                  </a:ext>
                </a:extLst>
              </p:cNvPr>
              <p:cNvSpPr/>
              <p:nvPr/>
            </p:nvSpPr>
            <p:spPr>
              <a:xfrm>
                <a:off x="6332434" y="2477124"/>
                <a:ext cx="3372718" cy="491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/>
                  <a:t>其中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zh-CN" alt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zh-CN" altLang="en-US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zh-CN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4115959-E2DB-4A4F-8D21-C3AC87A985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434" y="2477124"/>
                <a:ext cx="3372718" cy="491417"/>
              </a:xfrm>
              <a:prstGeom prst="rect">
                <a:avLst/>
              </a:prstGeom>
              <a:blipFill>
                <a:blip r:embed="rId3"/>
                <a:stretch>
                  <a:fillRect l="-2622" t="-7500" b="-2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8">
            <a:extLst>
              <a:ext uri="{FF2B5EF4-FFF2-40B4-BE49-F238E27FC236}">
                <a16:creationId xmlns:a16="http://schemas.microsoft.com/office/drawing/2014/main" id="{1BE1216F-4DB1-9542-95C7-177705E8D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341" y="2597135"/>
            <a:ext cx="800219" cy="338554"/>
          </a:xfrm>
          <a:prstGeom prst="rect">
            <a:avLst/>
          </a:prstGeom>
          <a:solidFill>
            <a:srgbClr val="FFE163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+mn-ea"/>
              </a:rPr>
              <a:t>张量场</a:t>
            </a:r>
            <a:endParaRPr lang="en-US" altLang="zh-CN" sz="1600" dirty="0">
              <a:latin typeface="+mn-ea"/>
            </a:endParaRP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A2766391-E8F0-C94E-92E1-2ABAFD3D6A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60083" y="2766412"/>
            <a:ext cx="580174" cy="205445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dirty="0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5D77B7BB-CFD6-B646-9303-D947703D2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450" y="3374055"/>
            <a:ext cx="800219" cy="338554"/>
          </a:xfrm>
          <a:prstGeom prst="rect">
            <a:avLst/>
          </a:prstGeom>
          <a:solidFill>
            <a:srgbClr val="FFE163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+mn-ea"/>
              </a:rPr>
              <a:t>矢量场</a:t>
            </a:r>
            <a:endParaRPr lang="en-US" altLang="zh-CN" sz="1600" dirty="0">
              <a:latin typeface="+mn-ea"/>
            </a:endParaRP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336B2068-ECA9-454F-9F8A-B23D1B8137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0192" y="3543332"/>
            <a:ext cx="580174" cy="205445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dirty="0"/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B4F64B49-DD90-4E41-ACE6-BD645C474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636" y="4482680"/>
            <a:ext cx="800219" cy="338554"/>
          </a:xfrm>
          <a:prstGeom prst="rect">
            <a:avLst/>
          </a:prstGeom>
          <a:solidFill>
            <a:srgbClr val="FFE163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+mn-ea"/>
              </a:rPr>
              <a:t>标量场</a:t>
            </a:r>
            <a:endParaRPr lang="en-US" altLang="zh-CN" sz="1600" dirty="0">
              <a:latin typeface="+mn-ea"/>
            </a:endParaRPr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456CB179-AAF3-FE4A-8CBC-231EC2FEEC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43378" y="4651957"/>
            <a:ext cx="580174" cy="205445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168A22B-4FE8-8141-8613-0AE7A2ED5040}"/>
                  </a:ext>
                </a:extLst>
              </p:cNvPr>
              <p:cNvSpPr txBox="1"/>
              <p:nvPr/>
            </p:nvSpPr>
            <p:spPr>
              <a:xfrm flipH="1">
                <a:off x="6465168" y="3382833"/>
                <a:ext cx="3308169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kern="100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zh-CN" altLang="en-US" dirty="0"/>
                  <a:t>表示宇宙学常数</a:t>
                </a:r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altLang="zh-CN" i="1" kern="100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𝜔</m:t>
                    </m:r>
                  </m:oMath>
                </a14:m>
                <a:r>
                  <a:rPr lang="zh-CN" altLang="en-US" dirty="0"/>
                  <a:t>表示矢量场耦合强度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dirty="0"/>
                  <a:t>表示矢量引力子质量</a:t>
                </a:r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altLang="zh-CN" i="1" kern="10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zh-CN" altLang="en-US" dirty="0"/>
                  <a:t>表示引力常数标量场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b="0" kern="100" dirty="0"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168A22B-4FE8-8141-8613-0AE7A2ED5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465168" y="3382833"/>
                <a:ext cx="3308169" cy="2677656"/>
              </a:xfrm>
              <a:prstGeom prst="rect">
                <a:avLst/>
              </a:prstGeom>
              <a:blipFill>
                <a:blip r:embed="rId4"/>
                <a:stretch>
                  <a:fillRect l="-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397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CD502-FC65-714C-A4CC-E2E921A36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+mn-lt"/>
              </a:rPr>
              <a:t>MOG</a:t>
            </a:r>
            <a:r>
              <a:rPr kumimoji="1" lang="zh-CN" altLang="en-US" dirty="0"/>
              <a:t>和广义相对论区别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F470D9-5F3B-6A41-A262-7B7119AED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25" y="1133475"/>
            <a:ext cx="7883475" cy="4805363"/>
          </a:xfrm>
        </p:spPr>
        <p:txBody>
          <a:bodyPr/>
          <a:lstStyle/>
          <a:p>
            <a:r>
              <a:rPr kumimoji="1" lang="zh-CN" altLang="en-US" dirty="0"/>
              <a:t>理论推导思路：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对三个作用量分别变分得到场方程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求解场方程并化简能动张量表达式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给出单粒子运动作用量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在球对称度规下给出运动方程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对比引力作用形式</a:t>
            </a:r>
            <a:endParaRPr kumimoji="1" lang="en-US" altLang="zh-CN" dirty="0"/>
          </a:p>
          <a:p>
            <a:r>
              <a:rPr kumimoji="1" lang="zh-CN" altLang="en-US" dirty="0"/>
              <a:t>结果：</a:t>
            </a: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1655E2-5948-B047-B63D-AA0889DD0D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E0DAE-1C82-8C4D-BB21-DC5357D8CDA0}" type="slidenum">
              <a:rPr lang="en-US" altLang="zh-CN" smtClean="0"/>
              <a:pPr/>
              <a:t>9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14A0D818-8845-9F4D-8C2F-815ACB5986FD}"/>
                  </a:ext>
                </a:extLst>
              </p:cNvPr>
              <p:cNvSpPr/>
              <p:nvPr/>
            </p:nvSpPr>
            <p:spPr>
              <a:xfrm>
                <a:off x="2000672" y="5077162"/>
                <a:ext cx="6364932" cy="783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zh-CN" altLang="en-US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zh-CN" alt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zh-CN" altLang="en-US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zh-CN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i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zh-CN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d>
                                    <m:dPr>
                                      <m:ctrlPr>
                                        <a:rPr lang="zh-CN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i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zh-CN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zh-CN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14A0D818-8845-9F4D-8C2F-815ACB598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672" y="5077162"/>
                <a:ext cx="6364932" cy="783804"/>
              </a:xfrm>
              <a:prstGeom prst="rect">
                <a:avLst/>
              </a:prstGeom>
              <a:blipFill>
                <a:blip r:embed="rId3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72F2FF27-E9F4-9641-B723-AEE521C6F19D}"/>
                  </a:ext>
                </a:extLst>
              </p:cNvPr>
              <p:cNvSpPr/>
              <p:nvPr/>
            </p:nvSpPr>
            <p:spPr>
              <a:xfrm>
                <a:off x="2066150" y="4145557"/>
                <a:ext cx="219028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zh-CN" altLang="en-US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72F2FF27-E9F4-9641-B723-AEE521C6F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150" y="4145557"/>
                <a:ext cx="2190280" cy="783804"/>
              </a:xfrm>
              <a:prstGeom prst="rect">
                <a:avLst/>
              </a:prstGeom>
              <a:blipFill>
                <a:blip r:embed="rId4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1">
            <a:extLst>
              <a:ext uri="{FF2B5EF4-FFF2-40B4-BE49-F238E27FC236}">
                <a16:creationId xmlns:a16="http://schemas.microsoft.com/office/drawing/2014/main" id="{C5FA4521-3205-4A4D-8530-844834DF9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198" y="5370795"/>
            <a:ext cx="808235" cy="400110"/>
          </a:xfrm>
          <a:prstGeom prst="rect">
            <a:avLst/>
          </a:prstGeom>
          <a:solidFill>
            <a:srgbClr val="FFE1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rebuchet MS" panose="020B0703020202090204" pitchFamily="34" charset="0"/>
                <a:ea typeface="宋体" panose="02010600030101010101" pitchFamily="2" charset="-122"/>
              </a:rPr>
              <a:t>MOG: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04719781-5631-654D-BE07-E12263C48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069" y="4392810"/>
            <a:ext cx="601447" cy="400110"/>
          </a:xfrm>
          <a:prstGeom prst="rect">
            <a:avLst/>
          </a:prstGeom>
          <a:solidFill>
            <a:srgbClr val="FFE1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rebuchet MS" panose="020B0703020202090204" pitchFamily="34" charset="0"/>
                <a:ea typeface="宋体" panose="02010600030101010101" pitchFamily="2" charset="-122"/>
              </a:rPr>
              <a:t>GR:</a:t>
            </a:r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83756FA0-F73F-A140-837D-E1DBF6B0C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976" y="5229183"/>
            <a:ext cx="3244006" cy="631783"/>
          </a:xfrm>
          <a:prstGeom prst="ellipse">
            <a:avLst/>
          </a:prstGeom>
          <a:noFill/>
          <a:ln w="57150">
            <a:solidFill>
              <a:srgbClr val="66FF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402B65A0-FB03-864A-9556-B87BD0A4A8A1}"/>
              </a:ext>
            </a:extLst>
          </p:cNvPr>
          <p:cNvCxnSpPr/>
          <p:nvPr/>
        </p:nvCxnSpPr>
        <p:spPr bwMode="auto">
          <a:xfrm flipV="1">
            <a:off x="6514724" y="4575743"/>
            <a:ext cx="382492" cy="67428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63FD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11">
            <a:extLst>
              <a:ext uri="{FF2B5EF4-FFF2-40B4-BE49-F238E27FC236}">
                <a16:creationId xmlns:a16="http://schemas.microsoft.com/office/drawing/2014/main" id="{08A0532D-9710-A14F-A8C8-B26CE67CB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163" y="2560741"/>
            <a:ext cx="2301837" cy="1938992"/>
          </a:xfrm>
          <a:prstGeom prst="rect">
            <a:avLst/>
          </a:prstGeom>
          <a:solidFill>
            <a:srgbClr val="FFE1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2000" dirty="0">
                <a:solidFill>
                  <a:srgbClr val="0000CC"/>
                </a:solidFill>
                <a:latin typeface="+mn-ea"/>
              </a:rPr>
              <a:t>矢量引力子相当于给空间中物质的运动提供了</a:t>
            </a:r>
            <a:r>
              <a:rPr lang="zh-CN" altLang="zh-CN" sz="2000" u="sng" dirty="0">
                <a:solidFill>
                  <a:srgbClr val="0000CC"/>
                </a:solidFill>
                <a:latin typeface="+mn-ea"/>
              </a:rPr>
              <a:t>排斥力</a:t>
            </a:r>
            <a:r>
              <a:rPr lang="zh-CN" altLang="zh-CN" sz="2000" dirty="0">
                <a:solidFill>
                  <a:srgbClr val="0000CC"/>
                </a:solidFill>
                <a:latin typeface="+mn-ea"/>
              </a:rPr>
              <a:t>，而这种排斥力对加速度的影响又由标量场强决定 </a:t>
            </a:r>
            <a:endParaRPr lang="en-US" altLang="zh-CN" sz="2000" dirty="0">
              <a:solidFill>
                <a:srgbClr val="0000CC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583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Default Design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1697</TotalTime>
  <Words>1812</Words>
  <Application>Microsoft Macintosh PowerPoint</Application>
  <PresentationFormat>A4 纸张(210x297 毫米)</PresentationFormat>
  <Paragraphs>295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宋体</vt:lpstr>
      <vt:lpstr>Arial</vt:lpstr>
      <vt:lpstr>Cambria Math</vt:lpstr>
      <vt:lpstr>Tahoma</vt:lpstr>
      <vt:lpstr>Times New Roman</vt:lpstr>
      <vt:lpstr>Trebuchet MS</vt:lpstr>
      <vt:lpstr>Wingdings</vt:lpstr>
      <vt:lpstr>Default Design</vt:lpstr>
      <vt:lpstr>标量-矢量-张量引力理论中的引力波 Gravitational Waves in Scalar-Vector-Tensor Gravity   </vt:lpstr>
      <vt:lpstr>目录 I Table of Content</vt:lpstr>
      <vt:lpstr>引力波的提出与发现</vt:lpstr>
      <vt:lpstr>引力波基础理论</vt:lpstr>
      <vt:lpstr>LIGO Network 位置分布</vt:lpstr>
      <vt:lpstr>What if？</vt:lpstr>
      <vt:lpstr>修改引力模型</vt:lpstr>
      <vt:lpstr>MOG标量-矢量-张量引力</vt:lpstr>
      <vt:lpstr>MOG和广义相对论区别</vt:lpstr>
      <vt:lpstr>引力波波形对比</vt:lpstr>
      <vt:lpstr>参数 α 与黑洞质量</vt:lpstr>
      <vt:lpstr>广义相对论与MOG对比</vt:lpstr>
      <vt:lpstr>黑洞微扰与QNM</vt:lpstr>
      <vt:lpstr>QNM展示</vt:lpstr>
      <vt:lpstr>对比广义相对论和MOG下的QNM</vt:lpstr>
      <vt:lpstr>对比广义相对论和MOG下的QNM</vt:lpstr>
      <vt:lpstr>数值相对论结果拟合</vt:lpstr>
      <vt:lpstr>MOG与广义相对论拟合结果对比（α=0）</vt:lpstr>
      <vt:lpstr>MOG与广义相对论拟合结果对比（α=1）</vt:lpstr>
      <vt:lpstr>MOG与广义相对论拟合结果对比（α=4）</vt:lpstr>
      <vt:lpstr>MOG与广义相对论拟合结果对比（α=9）</vt:lpstr>
      <vt:lpstr>拟合结果分析</vt:lpstr>
      <vt:lpstr>参数限制</vt:lpstr>
      <vt:lpstr>结论</vt:lpstr>
      <vt:lpstr>感谢各位老师耐心聆听！ Thanks for listening!</vt:lpstr>
      <vt:lpstr>附录</vt:lpstr>
    </vt:vector>
  </TitlesOfParts>
  <Company>University of Glasgow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hw1d</dc:creator>
  <cp:lastModifiedBy>q y</cp:lastModifiedBy>
  <cp:revision>77</cp:revision>
  <dcterms:created xsi:type="dcterms:W3CDTF">2002-07-18T15:20:17Z</dcterms:created>
  <dcterms:modified xsi:type="dcterms:W3CDTF">2021-12-06T02:35:20Z</dcterms:modified>
</cp:coreProperties>
</file>